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62" r:id="rId4"/>
    <p:sldId id="272" r:id="rId5"/>
    <p:sldId id="273" r:id="rId6"/>
    <p:sldId id="265" r:id="rId7"/>
    <p:sldId id="266" r:id="rId8"/>
    <p:sldId id="274" r:id="rId9"/>
    <p:sldId id="275" r:id="rId10"/>
    <p:sldId id="276" r:id="rId11"/>
    <p:sldId id="270" r:id="rId12"/>
    <p:sldId id="271" r:id="rId13"/>
    <p:sldId id="277" r:id="rId14"/>
    <p:sldId id="278" r:id="rId15"/>
    <p:sldId id="280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88" r:id="rId26"/>
    <p:sldId id="290" r:id="rId27"/>
    <p:sldId id="291" r:id="rId28"/>
    <p:sldId id="292" r:id="rId29"/>
    <p:sldId id="293" r:id="rId30"/>
    <p:sldId id="294" r:id="rId31"/>
    <p:sldId id="269" r:id="rId32"/>
    <p:sldId id="295" r:id="rId33"/>
    <p:sldId id="298" r:id="rId34"/>
    <p:sldId id="297" r:id="rId35"/>
    <p:sldId id="299" r:id="rId36"/>
    <p:sldId id="300" r:id="rId37"/>
    <p:sldId id="301" r:id="rId38"/>
    <p:sldId id="302" r:id="rId39"/>
    <p:sldId id="303" r:id="rId40"/>
  </p:sldIdLst>
  <p:sldSz cx="19507200" cy="73152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59" autoAdjust="0"/>
    <p:restoredTop sz="94660"/>
  </p:normalViewPr>
  <p:slideViewPr>
    <p:cSldViewPr snapToGrid="0">
      <p:cViewPr varScale="1">
        <p:scale>
          <a:sx n="54" d="100"/>
          <a:sy n="54" d="100"/>
        </p:scale>
        <p:origin x="28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A68D5-D229-8444-BEBD-E13A63403BFA}" type="datetimeFigureOut">
              <a:rPr kumimoji="1" lang="zh-CN" altLang="en-US" smtClean="0"/>
              <a:t>2019/8/29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052513" y="1279525"/>
            <a:ext cx="9210676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B4F7B-2FD4-4E44-B769-926D878F0A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49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341203" y="389467"/>
            <a:ext cx="16825995" cy="61992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960699" y="389467"/>
            <a:ext cx="4206499" cy="619929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41203" y="389467"/>
            <a:ext cx="12375642" cy="619929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75360" rtl="0" eaLnBrk="1" latinLnBrk="0" hangingPunct="1">
        <a:lnSpc>
          <a:spcPct val="90000"/>
        </a:lnSpc>
        <a:spcBef>
          <a:spcPct val="0"/>
        </a:spcBef>
        <a:buNone/>
        <a:defRPr sz="4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0" indent="-243840" algn="l" defTabSz="975360" rtl="0" eaLnBrk="1" latinLnBrk="0" hangingPunct="1">
        <a:lnSpc>
          <a:spcPct val="90000"/>
        </a:lnSpc>
        <a:spcBef>
          <a:spcPts val="1065"/>
        </a:spcBef>
        <a:buFont typeface="Arial" panose="020B0604020202090204" pitchFamily="34" charset="0"/>
        <a:buChar char="•"/>
        <a:defRPr sz="2985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3pPr>
      <a:lvl4pPr marL="170688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24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92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28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6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4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0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8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6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44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3"/>
          <p:cNvSpPr txBox="1"/>
          <p:nvPr/>
        </p:nvSpPr>
        <p:spPr>
          <a:xfrm>
            <a:off x="2306589" y="593008"/>
            <a:ext cx="7942311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How：</a:t>
            </a:r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数字化三支柱</a:t>
            </a:r>
          </a:p>
          <a:p>
            <a:pPr>
              <a:defRPr sz="1900">
                <a:solidFill>
                  <a:srgbClr val="333F4F"/>
                </a:solidFill>
              </a:defRPr>
            </a:pPr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           </a:t>
            </a:r>
            <a:r>
              <a:rPr sz="24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企业数字化转型的三大主要领域</a:t>
            </a:r>
            <a:endParaRPr sz="24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数字营销…"/>
          <p:cNvSpPr txBox="1"/>
          <p:nvPr/>
        </p:nvSpPr>
        <p:spPr>
          <a:xfrm>
            <a:off x="12575432" y="1942558"/>
            <a:ext cx="270907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数字营销</a:t>
            </a:r>
          </a:p>
          <a:p>
            <a:pPr algn="ctr" defTabSz="821531">
              <a:defRPr sz="14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拉新、留存、会员……</a:t>
            </a:r>
          </a:p>
        </p:txBody>
      </p:sp>
      <p:sp>
        <p:nvSpPr>
          <p:cNvPr id="9" name="数字管理…"/>
          <p:cNvSpPr txBox="1"/>
          <p:nvPr/>
        </p:nvSpPr>
        <p:spPr>
          <a:xfrm>
            <a:off x="8229813" y="1942558"/>
            <a:ext cx="296555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</a:p>
          <a:p>
            <a:pPr algn="ctr" defTabSz="821531">
              <a:defRPr sz="14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供应链、人资、行政……</a:t>
            </a:r>
          </a:p>
        </p:txBody>
      </p:sp>
      <p:sp>
        <p:nvSpPr>
          <p:cNvPr id="10" name="数字引擎…"/>
          <p:cNvSpPr txBox="1"/>
          <p:nvPr/>
        </p:nvSpPr>
        <p:spPr>
          <a:xfrm>
            <a:off x="10736081" y="5101510"/>
            <a:ext cx="2196113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</a:t>
            </a:r>
          </a:p>
          <a:p>
            <a:pPr algn="ctr" defTabSz="821531">
              <a:defRPr sz="14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落地具体数据中台</a:t>
            </a:r>
          </a:p>
        </p:txBody>
      </p:sp>
      <p:sp>
        <p:nvSpPr>
          <p:cNvPr id="11" name="三角形"/>
          <p:cNvSpPr/>
          <p:nvPr/>
        </p:nvSpPr>
        <p:spPr>
          <a:xfrm>
            <a:off x="10898356" y="2999951"/>
            <a:ext cx="1871564" cy="17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chemeClr val="accent3">
                    <a:lumOff val="44000"/>
                  </a:schemeClr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2" name="数字化的一切…"/>
          <p:cNvSpPr txBox="1"/>
          <p:nvPr/>
        </p:nvSpPr>
        <p:spPr>
          <a:xfrm>
            <a:off x="4754791" y="3043114"/>
            <a:ext cx="2606483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310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数字化的一切</a:t>
            </a:r>
          </a:p>
          <a:p>
            <a:pPr algn="ctr" defTabSz="821531">
              <a:defRPr sz="310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无非围绕这</a:t>
            </a:r>
          </a:p>
          <a:p>
            <a:pPr algn="ctr" defTabSz="821531">
              <a:defRPr sz="41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2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三大件事</a:t>
            </a:r>
          </a:p>
        </p:txBody>
      </p:sp>
    </p:spTree>
    <p:extLst>
      <p:ext uri="{BB962C8B-B14F-4D97-AF65-F5344CB8AC3E}">
        <p14:creationId xmlns:p14="http://schemas.microsoft.com/office/powerpoint/2010/main" val="7909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3"/>
          <p:cNvSpPr txBox="1"/>
          <p:nvPr/>
        </p:nvSpPr>
        <p:spPr>
          <a:xfrm>
            <a:off x="3429644" y="2694559"/>
            <a:ext cx="12610456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700">
                <a:solidFill>
                  <a:srgbClr val="333F4F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基于以上三个认知</a:t>
            </a:r>
          </a:p>
          <a:p>
            <a:pPr algn="ctr">
              <a:defRPr sz="2700">
                <a:solidFill>
                  <a:srgbClr val="333F4F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像公式般地执行数字化转型</a:t>
            </a:r>
          </a:p>
        </p:txBody>
      </p:sp>
    </p:spTree>
    <p:extLst>
      <p:ext uri="{BB962C8B-B14F-4D97-AF65-F5344CB8AC3E}">
        <p14:creationId xmlns:p14="http://schemas.microsoft.com/office/powerpoint/2010/main" val="14563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397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2     </a:t>
            </a: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17871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3"/>
          <p:cNvSpPr txBox="1"/>
          <p:nvPr/>
        </p:nvSpPr>
        <p:spPr>
          <a:xfrm>
            <a:off x="2325155" y="7227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组织创新</a:t>
            </a:r>
            <a:endParaRPr sz="44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7112" y="1746703"/>
            <a:ext cx="3048625" cy="352733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格罗夫斯 “我有一个要求，成立特别委员会，我的军衔要从上校晋升成上将”"/>
          <p:cNvSpPr txBox="1"/>
          <p:nvPr/>
        </p:nvSpPr>
        <p:spPr>
          <a:xfrm>
            <a:off x="3387113" y="5567616"/>
            <a:ext cx="3048624" cy="90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/>
          <a:p>
            <a:pPr algn="ctr" defTabSz="366888">
              <a:defRPr sz="1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格罗夫斯</a:t>
            </a:r>
            <a:r>
              <a:rPr sz="11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sz="11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Normal"/>
              </a:rPr>
              <a:t>“我有一个要求，成立特别委员会，我的军衔要从上校晋升成上将”</a:t>
            </a:r>
          </a:p>
        </p:txBody>
      </p:sp>
      <p:pic>
        <p:nvPicPr>
          <p:cNvPr id="1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1948" y="1746703"/>
            <a:ext cx="3101931" cy="351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罗斯福 “高于一切行动的特别优先权”"/>
          <p:cNvSpPr txBox="1"/>
          <p:nvPr/>
        </p:nvSpPr>
        <p:spPr>
          <a:xfrm>
            <a:off x="7337146" y="5590698"/>
            <a:ext cx="2587903" cy="69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/>
          <a:p>
            <a:pPr algn="ctr" defTabSz="366888">
              <a:defRPr sz="13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罗斯福</a:t>
            </a:r>
            <a: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Normal"/>
              </a:rPr>
              <a:t>“高于一切行动的特别优先权”</a:t>
            </a:r>
          </a:p>
        </p:txBody>
      </p:sp>
      <p:grpSp>
        <p:nvGrpSpPr>
          <p:cNvPr id="18" name="成组"/>
          <p:cNvGrpSpPr/>
          <p:nvPr/>
        </p:nvGrpSpPr>
        <p:grpSpPr>
          <a:xfrm>
            <a:off x="10684197" y="2189295"/>
            <a:ext cx="5565453" cy="4154886"/>
            <a:chOff x="0" y="0"/>
            <a:chExt cx="4864363" cy="3891227"/>
          </a:xfrm>
        </p:grpSpPr>
        <p:pic>
          <p:nvPicPr>
            <p:cNvPr id="19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59226" y="0"/>
              <a:ext cx="3705137" cy="26267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箭头"/>
            <p:cNvSpPr/>
            <p:nvPr/>
          </p:nvSpPr>
          <p:spPr>
            <a:xfrm>
              <a:off x="0" y="783872"/>
              <a:ext cx="845256" cy="845256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 defTabSz="366888">
                <a:defRPr sz="1400">
                  <a:solidFill>
                    <a:srgbClr val="000000"/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140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1" name="曼哈顿计划 动员了10万多人参加这一工程，历时3年，耗资20亿美元，成功地进行了世界上第一次核爆炸"/>
            <p:cNvSpPr txBox="1"/>
            <p:nvPr/>
          </p:nvSpPr>
          <p:spPr>
            <a:xfrm>
              <a:off x="1806028" y="2839665"/>
              <a:ext cx="2411532" cy="1051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spAutoFit/>
            </a:bodyPr>
            <a:lstStyle/>
            <a:p>
              <a:pPr algn="ctr" defTabSz="366888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28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曼哈顿计划</a:t>
              </a:r>
              <a:r>
                <a:rPr sz="11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/>
              </a:r>
              <a:br>
                <a:rPr sz="11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</a:br>
              <a:r>
                <a:rPr sz="14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Source Han Sans CN Normal"/>
                </a:rPr>
                <a:t>动员了10万多人参加这一工程，历时3年，耗资20亿美元，成功地进行了世界上第一次核爆炸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7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69585" y="7608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组织创新</a:t>
            </a:r>
          </a:p>
        </p:txBody>
      </p:sp>
      <p:sp>
        <p:nvSpPr>
          <p:cNvPr id="3" name="PMO"/>
          <p:cNvSpPr txBox="1"/>
          <p:nvPr/>
        </p:nvSpPr>
        <p:spPr>
          <a:xfrm>
            <a:off x="6353396" y="3024182"/>
            <a:ext cx="1727146" cy="968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366888">
              <a:defRPr sz="50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sz="6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PMO</a:t>
            </a:r>
          </a:p>
        </p:txBody>
      </p:sp>
      <p:sp>
        <p:nvSpPr>
          <p:cNvPr id="4" name="MIO"/>
          <p:cNvSpPr txBox="1"/>
          <p:nvPr/>
        </p:nvSpPr>
        <p:spPr>
          <a:xfrm>
            <a:off x="11760392" y="3024182"/>
            <a:ext cx="1467459" cy="968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366888">
              <a:defRPr sz="50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sz="600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MIO</a:t>
            </a:r>
          </a:p>
        </p:txBody>
      </p:sp>
      <p:sp>
        <p:nvSpPr>
          <p:cNvPr id="5" name="项目管理办公室…"/>
          <p:cNvSpPr txBox="1"/>
          <p:nvPr/>
        </p:nvSpPr>
        <p:spPr>
          <a:xfrm>
            <a:off x="5992968" y="3882557"/>
            <a:ext cx="2313845" cy="47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项目管理办公室</a:t>
            </a:r>
          </a:p>
          <a:p>
            <a:pPr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Project Management Office</a:t>
            </a:r>
          </a:p>
        </p:txBody>
      </p:sp>
      <p:sp>
        <p:nvSpPr>
          <p:cNvPr id="6" name="管理信息办公室…"/>
          <p:cNvSpPr txBox="1"/>
          <p:nvPr/>
        </p:nvSpPr>
        <p:spPr>
          <a:xfrm>
            <a:off x="11057162" y="3882557"/>
            <a:ext cx="2714595" cy="47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管理信息办公室</a:t>
            </a:r>
          </a:p>
          <a:p>
            <a:pPr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Management Information Office</a:t>
            </a:r>
          </a:p>
        </p:txBody>
      </p:sp>
      <p:sp>
        <p:nvSpPr>
          <p:cNvPr id="7" name="矩形"/>
          <p:cNvSpPr/>
          <p:nvPr/>
        </p:nvSpPr>
        <p:spPr>
          <a:xfrm>
            <a:off x="5138986" y="2890138"/>
            <a:ext cx="4220108" cy="1681861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22577" tIns="22577" rIns="22577" bIns="22577" anchor="ctr"/>
          <a:lstStyle/>
          <a:p>
            <a:pPr algn="ctr" defTabSz="366888">
              <a:defRPr sz="1400">
                <a:solidFill>
                  <a:schemeClr val="accent3">
                    <a:lumOff val="44000"/>
                  </a:schemeClr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endParaRPr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矩形"/>
          <p:cNvSpPr/>
          <p:nvPr/>
        </p:nvSpPr>
        <p:spPr>
          <a:xfrm>
            <a:off x="10403554" y="2890138"/>
            <a:ext cx="4220108" cy="1681861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22577" tIns="22577" rIns="22577" bIns="22577" anchor="ctr"/>
          <a:lstStyle/>
          <a:p>
            <a:pPr algn="ctr" defTabSz="366888">
              <a:defRPr sz="1400">
                <a:solidFill>
                  <a:srgbClr val="000000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endParaRPr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5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47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3     </a:t>
            </a: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9708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420088" y="783882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</a:p>
        </p:txBody>
      </p:sp>
      <p:grpSp>
        <p:nvGrpSpPr>
          <p:cNvPr id="3" name="成组"/>
          <p:cNvGrpSpPr/>
          <p:nvPr/>
        </p:nvGrpSpPr>
        <p:grpSpPr>
          <a:xfrm>
            <a:off x="3467099" y="1533813"/>
            <a:ext cx="12472439" cy="5362287"/>
            <a:chOff x="-498732" y="0"/>
            <a:chExt cx="10775477" cy="4632709"/>
          </a:xfrm>
        </p:grpSpPr>
        <p:sp>
          <p:nvSpPr>
            <p:cNvPr id="4" name="IDM…"/>
            <p:cNvSpPr/>
            <p:nvPr/>
          </p:nvSpPr>
          <p:spPr>
            <a:xfrm>
              <a:off x="8436496" y="24151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IDM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九州云腾</a:t>
              </a:r>
            </a:p>
          </p:txBody>
        </p:sp>
        <p:grpSp>
          <p:nvGrpSpPr>
            <p:cNvPr id="5" name="成组"/>
            <p:cNvGrpSpPr/>
            <p:nvPr/>
          </p:nvGrpSpPr>
          <p:grpSpPr>
            <a:xfrm>
              <a:off x="690257" y="0"/>
              <a:ext cx="9586488" cy="4632709"/>
              <a:chOff x="0" y="0"/>
              <a:chExt cx="9586486" cy="4632708"/>
            </a:xfrm>
          </p:grpSpPr>
          <p:sp>
            <p:nvSpPr>
              <p:cNvPr id="28" name="矩形"/>
              <p:cNvSpPr/>
              <p:nvPr/>
            </p:nvSpPr>
            <p:spPr>
              <a:xfrm>
                <a:off x="0" y="0"/>
                <a:ext cx="9586487" cy="1069705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29" name="矩形"/>
              <p:cNvSpPr/>
              <p:nvPr/>
            </p:nvSpPr>
            <p:spPr>
              <a:xfrm>
                <a:off x="0" y="1152338"/>
                <a:ext cx="9586487" cy="1069706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30" name="矩形"/>
              <p:cNvSpPr/>
              <p:nvPr/>
            </p:nvSpPr>
            <p:spPr>
              <a:xfrm>
                <a:off x="0" y="3563003"/>
                <a:ext cx="9586487" cy="1069706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31" name="矩形"/>
              <p:cNvSpPr/>
              <p:nvPr/>
            </p:nvSpPr>
            <p:spPr>
              <a:xfrm>
                <a:off x="0" y="2304677"/>
                <a:ext cx="9586487" cy="1069706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6" name="CRM…"/>
            <p:cNvSpPr/>
            <p:nvPr/>
          </p:nvSpPr>
          <p:spPr>
            <a:xfrm>
              <a:off x="2764207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CRM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喜茶GO会员</a:t>
              </a:r>
            </a:p>
          </p:txBody>
        </p:sp>
        <p:sp>
          <p:nvSpPr>
            <p:cNvPr id="7" name="BPM…"/>
            <p:cNvSpPr/>
            <p:nvPr/>
          </p:nvSpPr>
          <p:spPr>
            <a:xfrm>
              <a:off x="8436496" y="1380057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BPM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氚云</a:t>
              </a:r>
            </a:p>
          </p:txBody>
        </p:sp>
        <p:sp>
          <p:nvSpPr>
            <p:cNvPr id="8" name="POS…"/>
            <p:cNvSpPr/>
            <p:nvPr/>
          </p:nvSpPr>
          <p:spPr>
            <a:xfrm>
              <a:off x="2780919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POS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美团收银</a:t>
              </a:r>
            </a:p>
          </p:txBody>
        </p:sp>
        <p:sp>
          <p:nvSpPr>
            <p:cNvPr id="9" name="ERP…"/>
            <p:cNvSpPr/>
            <p:nvPr/>
          </p:nvSpPr>
          <p:spPr>
            <a:xfrm>
              <a:off x="4673496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ERP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Oracle JDE</a:t>
              </a:r>
            </a:p>
          </p:txBody>
        </p:sp>
        <p:sp>
          <p:nvSpPr>
            <p:cNvPr id="10" name="OA…"/>
            <p:cNvSpPr/>
            <p:nvPr/>
          </p:nvSpPr>
          <p:spPr>
            <a:xfrm>
              <a:off x="6566075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OA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泛微</a:t>
              </a:r>
            </a:p>
          </p:txBody>
        </p:sp>
        <p:sp>
          <p:nvSpPr>
            <p:cNvPr id="11" name="eHR…"/>
            <p:cNvSpPr/>
            <p:nvPr/>
          </p:nvSpPr>
          <p:spPr>
            <a:xfrm>
              <a:off x="2780919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eHR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奥琦玮</a:t>
              </a:r>
            </a:p>
          </p:txBody>
        </p:sp>
        <p:sp>
          <p:nvSpPr>
            <p:cNvPr id="12" name="HelpDesk…"/>
            <p:cNvSpPr/>
            <p:nvPr/>
          </p:nvSpPr>
          <p:spPr>
            <a:xfrm>
              <a:off x="889560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HelpDesk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网易七鱼</a:t>
              </a:r>
            </a:p>
          </p:txBody>
        </p:sp>
        <p:sp>
          <p:nvSpPr>
            <p:cNvPr id="13" name="BI…"/>
            <p:cNvSpPr/>
            <p:nvPr/>
          </p:nvSpPr>
          <p:spPr>
            <a:xfrm>
              <a:off x="6582788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BI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观远数据</a:t>
              </a:r>
            </a:p>
          </p:txBody>
        </p:sp>
        <p:sp>
          <p:nvSpPr>
            <p:cNvPr id="14" name="Document…"/>
            <p:cNvSpPr/>
            <p:nvPr/>
          </p:nvSpPr>
          <p:spPr>
            <a:xfrm>
              <a:off x="4673496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Document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石墨文档</a:t>
              </a:r>
            </a:p>
          </p:txBody>
        </p:sp>
        <p:sp>
          <p:nvSpPr>
            <p:cNvPr id="15" name="RemoteDesk…"/>
            <p:cNvSpPr/>
            <p:nvPr/>
          </p:nvSpPr>
          <p:spPr>
            <a:xfrm>
              <a:off x="2789186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RemoteDesk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TeamViewer</a:t>
              </a:r>
            </a:p>
          </p:txBody>
        </p:sp>
        <p:sp>
          <p:nvSpPr>
            <p:cNvPr id="16" name="MSP…"/>
            <p:cNvSpPr/>
            <p:nvPr/>
          </p:nvSpPr>
          <p:spPr>
            <a:xfrm>
              <a:off x="6555371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MSP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Bespin Global</a:t>
              </a:r>
            </a:p>
          </p:txBody>
        </p:sp>
        <p:sp>
          <p:nvSpPr>
            <p:cNvPr id="17" name="BOH…"/>
            <p:cNvSpPr/>
            <p:nvPr/>
          </p:nvSpPr>
          <p:spPr>
            <a:xfrm>
              <a:off x="4673496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BOH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合阔智云</a:t>
              </a:r>
            </a:p>
          </p:txBody>
        </p:sp>
        <p:sp>
          <p:nvSpPr>
            <p:cNvPr id="18" name="Invoice…"/>
            <p:cNvSpPr/>
            <p:nvPr/>
          </p:nvSpPr>
          <p:spPr>
            <a:xfrm>
              <a:off x="889560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Invoice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百望发票</a:t>
              </a:r>
            </a:p>
          </p:txBody>
        </p:sp>
        <p:sp>
          <p:nvSpPr>
            <p:cNvPr id="19" name="AntiVirus…"/>
            <p:cNvSpPr/>
            <p:nvPr/>
          </p:nvSpPr>
          <p:spPr>
            <a:xfrm>
              <a:off x="907313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AntiVirus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OfficeScan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0" name="Security…"/>
            <p:cNvSpPr/>
            <p:nvPr/>
          </p:nvSpPr>
          <p:spPr>
            <a:xfrm>
              <a:off x="4672278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Security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IPGuard</a:t>
              </a:r>
            </a:p>
          </p:txBody>
        </p:sp>
        <p:sp>
          <p:nvSpPr>
            <p:cNvPr id="21" name="Ecommerce…"/>
            <p:cNvSpPr/>
            <p:nvPr/>
          </p:nvSpPr>
          <p:spPr>
            <a:xfrm>
              <a:off x="8469920" y="3790721"/>
              <a:ext cx="1620009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Ecommerce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WakeData</a:t>
              </a:r>
            </a:p>
          </p:txBody>
        </p:sp>
        <p:sp>
          <p:nvSpPr>
            <p:cNvPr id="22" name="APP…"/>
            <p:cNvSpPr/>
            <p:nvPr/>
          </p:nvSpPr>
          <p:spPr>
            <a:xfrm>
              <a:off x="856135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喜茶GO点单</a:t>
              </a:r>
            </a:p>
          </p:txBody>
        </p:sp>
        <p:sp>
          <p:nvSpPr>
            <p:cNvPr id="23" name="运维"/>
            <p:cNvSpPr txBox="1"/>
            <p:nvPr/>
          </p:nvSpPr>
          <p:spPr>
            <a:xfrm>
              <a:off x="-498732" y="344248"/>
              <a:ext cx="1066804" cy="50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24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运维</a:t>
              </a:r>
            </a:p>
          </p:txBody>
        </p:sp>
        <p:sp>
          <p:nvSpPr>
            <p:cNvPr id="24" name="管理"/>
            <p:cNvSpPr txBox="1"/>
            <p:nvPr/>
          </p:nvSpPr>
          <p:spPr>
            <a:xfrm>
              <a:off x="-498732" y="1482792"/>
              <a:ext cx="1066804" cy="501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500"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管理</a:t>
              </a:r>
            </a:p>
          </p:txBody>
        </p:sp>
        <p:sp>
          <p:nvSpPr>
            <p:cNvPr id="25" name="经营"/>
            <p:cNvSpPr txBox="1"/>
            <p:nvPr/>
          </p:nvSpPr>
          <p:spPr>
            <a:xfrm>
              <a:off x="-498732" y="2610343"/>
              <a:ext cx="1066804" cy="501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500"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经营</a:t>
              </a:r>
            </a:p>
          </p:txBody>
        </p:sp>
        <p:sp>
          <p:nvSpPr>
            <p:cNvPr id="26" name="客户"/>
            <p:cNvSpPr txBox="1"/>
            <p:nvPr/>
          </p:nvSpPr>
          <p:spPr>
            <a:xfrm>
              <a:off x="-498732" y="3872333"/>
              <a:ext cx="1066804" cy="501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500"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客户</a:t>
              </a:r>
            </a:p>
          </p:txBody>
        </p:sp>
        <p:sp>
          <p:nvSpPr>
            <p:cNvPr id="27" name="WorkSocial…"/>
            <p:cNvSpPr/>
            <p:nvPr/>
          </p:nvSpPr>
          <p:spPr>
            <a:xfrm>
              <a:off x="6582788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WorkSocial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企业微信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2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13"/>
          <p:cNvSpPr txBox="1"/>
          <p:nvPr/>
        </p:nvSpPr>
        <p:spPr>
          <a:xfrm>
            <a:off x="2363739" y="721822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数字化供应链</a:t>
            </a:r>
          </a:p>
        </p:txBody>
      </p:sp>
      <p:pic>
        <p:nvPicPr>
          <p:cNvPr id="3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3983" y="1696211"/>
            <a:ext cx="11155661" cy="51826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04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63739" y="766585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数字化营运</a:t>
            </a:r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5948" y="-1384301"/>
            <a:ext cx="5181600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7245096" y="1763582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45469"/>
              </a:solidFill>
              <a:effectLst/>
              <a:uFillTx/>
              <a:latin typeface="+mn-lt"/>
              <a:ea typeface="+mn-ea"/>
              <a:cs typeface="+mn-cs"/>
              <a:sym typeface="Source Han Sans CN Regular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5236766" y="3824866"/>
            <a:ext cx="2952768" cy="3545766"/>
            <a:chOff x="2477309" y="3320019"/>
            <a:chExt cx="3623256" cy="435090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b="41392"/>
            <a:stretch/>
          </p:blipFill>
          <p:spPr>
            <a:xfrm>
              <a:off x="2477309" y="3320019"/>
              <a:ext cx="3623256" cy="4287343"/>
            </a:xfrm>
            <a:prstGeom prst="rect">
              <a:avLst/>
            </a:prstGeom>
          </p:spPr>
        </p:pic>
        <p:pic>
          <p:nvPicPr>
            <p:cNvPr id="14" name="图像" descr="图像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1588" t="32380" r="73719" b="1042"/>
            <a:stretch/>
          </p:blipFill>
          <p:spPr>
            <a:xfrm>
              <a:off x="2644434" y="4126823"/>
              <a:ext cx="3289006" cy="354410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8" name="组 17"/>
          <p:cNvGrpSpPr/>
          <p:nvPr/>
        </p:nvGrpSpPr>
        <p:grpSpPr>
          <a:xfrm>
            <a:off x="8970656" y="2841587"/>
            <a:ext cx="3043330" cy="4478528"/>
            <a:chOff x="7044320" y="1994415"/>
            <a:chExt cx="3623256" cy="533194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/>
            <a:srcRect b="27264"/>
            <a:stretch/>
          </p:blipFill>
          <p:spPr>
            <a:xfrm>
              <a:off x="7044320" y="1994415"/>
              <a:ext cx="3623256" cy="5320785"/>
            </a:xfrm>
            <a:prstGeom prst="rect">
              <a:avLst/>
            </a:prstGeom>
          </p:spPr>
        </p:pic>
        <p:pic>
          <p:nvPicPr>
            <p:cNvPr id="17" name="图像" descr="图像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36978" t="20431" r="38159" b="1041"/>
            <a:stretch/>
          </p:blipFill>
          <p:spPr>
            <a:xfrm>
              <a:off x="7205501" y="2819162"/>
              <a:ext cx="3260254" cy="45071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0" name="组 19"/>
          <p:cNvGrpSpPr/>
          <p:nvPr/>
        </p:nvGrpSpPr>
        <p:grpSpPr>
          <a:xfrm>
            <a:off x="12812774" y="3814994"/>
            <a:ext cx="3012442" cy="3493966"/>
            <a:chOff x="11109958" y="3155438"/>
            <a:chExt cx="3586482" cy="415976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/>
            <a:srcRect b="42552"/>
            <a:stretch/>
          </p:blipFill>
          <p:spPr>
            <a:xfrm>
              <a:off x="11109958" y="3155438"/>
              <a:ext cx="3586482" cy="4159762"/>
            </a:xfrm>
            <a:prstGeom prst="rect">
              <a:avLst/>
            </a:prstGeom>
          </p:spPr>
        </p:pic>
        <p:pic>
          <p:nvPicPr>
            <p:cNvPr id="19" name="图像" descr="图像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74808" t="31492" r="1105" b="3968"/>
            <a:stretch/>
          </p:blipFill>
          <p:spPr>
            <a:xfrm>
              <a:off x="11312750" y="4001275"/>
              <a:ext cx="3175410" cy="331392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文本框 20"/>
          <p:cNvSpPr txBox="1"/>
          <p:nvPr/>
        </p:nvSpPr>
        <p:spPr>
          <a:xfrm>
            <a:off x="8513156" y="1412916"/>
            <a:ext cx="3918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打破时空限制 巡店在线掌控</a:t>
            </a:r>
            <a:endParaRPr kumimoji="1" lang="en-US" altLang="zh-CN" sz="2400" dirty="0" smtClean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endParaRPr kumimoji="1" lang="en-US" altLang="zh-CN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en-US" altLang="zh-CN" sz="2400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—</a:t>
            </a:r>
            <a:r>
              <a:rPr kumimoji="1" lang="zh-CN" altLang="en-US" sz="2400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实时巡店</a:t>
            </a:r>
            <a:r>
              <a:rPr kumimoji="1" lang="en-US" altLang="zh-CN" sz="2400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—</a:t>
            </a:r>
            <a:endParaRPr kumimoji="1" lang="zh-CN" altLang="en-US" sz="2400" dirty="0">
              <a:solidFill>
                <a:srgbClr val="00B0F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06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159" y="1520090"/>
            <a:ext cx="8824373" cy="5795110"/>
          </a:xfrm>
          <a:prstGeom prst="rect">
            <a:avLst/>
          </a:prstGeom>
        </p:spPr>
      </p:pic>
      <p:pic>
        <p:nvPicPr>
          <p:cNvPr id="3" name="图像" descr="图像"/>
          <p:cNvPicPr>
            <a:picLocks noChangeAspect="1"/>
          </p:cNvPicPr>
          <p:nvPr/>
        </p:nvPicPr>
        <p:blipFill rotWithShape="1">
          <a:blip r:embed="rId3">
            <a:extLst/>
          </a:blip>
          <a:srcRect l="7615" r="7564" b="7609"/>
          <a:stretch/>
        </p:blipFill>
        <p:spPr>
          <a:xfrm>
            <a:off x="6768292" y="1839669"/>
            <a:ext cx="7880378" cy="3837340"/>
          </a:xfrm>
          <a:prstGeom prst="roundRect">
            <a:avLst>
              <a:gd name="adj" fmla="val 4137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13"/>
          <p:cNvSpPr txBox="1"/>
          <p:nvPr/>
        </p:nvSpPr>
        <p:spPr>
          <a:xfrm>
            <a:off x="2323099" y="705657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数字化财务</a:t>
            </a:r>
          </a:p>
        </p:txBody>
      </p:sp>
    </p:spTree>
    <p:extLst>
      <p:ext uri="{BB962C8B-B14F-4D97-AF65-F5344CB8AC3E}">
        <p14:creationId xmlns:p14="http://schemas.microsoft.com/office/powerpoint/2010/main" val="17861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90760" y="2600312"/>
            <a:ext cx="1178857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2400" spc="180">
                <a:solidFill>
                  <a:srgbClr val="333F4F"/>
                </a:solidFill>
              </a:defRPr>
            </a:pPr>
            <a:r>
              <a:rPr lang="zh-CN" altLang="en-US" sz="540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透过小程序看如何实现全链条数字化</a:t>
            </a:r>
            <a:endParaRPr sz="5400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08246" y="3723512"/>
            <a:ext cx="97536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 sz="24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陈霈霖</a:t>
            </a:r>
          </a:p>
          <a:p>
            <a:pPr algn="ctr">
              <a:defRPr>
                <a:solidFill>
                  <a:srgbClr val="333F4F"/>
                </a:solidFill>
              </a:defRPr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vika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维格智数创始人</a:t>
            </a:r>
          </a:p>
          <a:p>
            <a:pPr algn="ctr">
              <a:defRPr>
                <a:solidFill>
                  <a:srgbClr val="333F4F"/>
                </a:solidFill>
              </a:defRPr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前喜茶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"/>
          <p:cNvGrpSpPr/>
          <p:nvPr/>
        </p:nvGrpSpPr>
        <p:grpSpPr>
          <a:xfrm>
            <a:off x="5101590" y="1968500"/>
            <a:ext cx="2443480" cy="4944110"/>
            <a:chOff x="1132" y="2494"/>
            <a:chExt cx="3774" cy="7636"/>
          </a:xfrm>
        </p:grpSpPr>
        <p:pic>
          <p:nvPicPr>
            <p:cNvPr id="8" name="图片 1" descr="CMF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" y="2494"/>
              <a:ext cx="3775" cy="76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" name="图片 8" descr="WechatIMG349"/>
            <p:cNvPicPr>
              <a:picLocks noChangeAspect="1"/>
            </p:cNvPicPr>
            <p:nvPr/>
          </p:nvPicPr>
          <p:blipFill>
            <a:blip r:embed="rId3"/>
            <a:srcRect b="8842"/>
            <a:stretch>
              <a:fillRect/>
            </a:stretch>
          </p:blipFill>
          <p:spPr>
            <a:xfrm>
              <a:off x="1362" y="2798"/>
              <a:ext cx="3315" cy="6547"/>
            </a:xfrm>
            <a:prstGeom prst="rect">
              <a:avLst/>
            </a:prstGeom>
          </p:spPr>
        </p:pic>
      </p:grpSp>
      <p:pic>
        <p:nvPicPr>
          <p:cNvPr id="10" name="图片 9" descr="WechatIMG357"/>
          <p:cNvPicPr>
            <a:picLocks noChangeAspect="1"/>
          </p:cNvPicPr>
          <p:nvPr/>
        </p:nvPicPr>
        <p:blipFill>
          <a:blip r:embed="rId4"/>
          <a:srcRect t="4784" b="12200"/>
          <a:stretch>
            <a:fillRect/>
          </a:stretch>
        </p:blipFill>
        <p:spPr>
          <a:xfrm>
            <a:off x="8211820" y="2247900"/>
            <a:ext cx="2440305" cy="43859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753735" y="3559810"/>
            <a:ext cx="593725" cy="6064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肘形连接符 11"/>
          <p:cNvCxnSpPr/>
          <p:nvPr/>
        </p:nvCxnSpPr>
        <p:spPr>
          <a:xfrm rot="5400000" flipV="1">
            <a:off x="6850380" y="3366770"/>
            <a:ext cx="340995" cy="1939290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1033760" y="2669805"/>
            <a:ext cx="5405120" cy="333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ct val="130000"/>
              </a:lnSpc>
              <a:buNone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企业可以直接自主选择审批模板，请假、出差、办公物品申请等，无需自己设置，员工可以一键发起，主管、经理可随时随地线上一键批复，简单快捷高效，甚至支持自定义审批流程，轻松打通企业流程的任督二脉。</a:t>
            </a:r>
          </a:p>
          <a:p>
            <a:pPr indent="0" algn="just">
              <a:lnSpc>
                <a:spcPct val="130000"/>
              </a:lnSpc>
              <a:buNone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pPr indent="0" algn="just">
              <a:lnSpc>
                <a:spcPct val="130000"/>
              </a:lnSpc>
              <a:buNone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如果遇到情况紧急没有及时批复的，审批发起人还可以直接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DING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审批人，便会以电话、短信等多种方式通知审批人，提醒使其快速处理。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367623" y="76681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数字化人事</a:t>
            </a:r>
          </a:p>
        </p:txBody>
      </p:sp>
    </p:spTree>
    <p:extLst>
      <p:ext uri="{BB962C8B-B14F-4D97-AF65-F5344CB8AC3E}">
        <p14:creationId xmlns:p14="http://schemas.microsoft.com/office/powerpoint/2010/main" val="19396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7623" y="76681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数字化人事</a:t>
            </a:r>
          </a:p>
        </p:txBody>
      </p:sp>
      <p:grpSp>
        <p:nvGrpSpPr>
          <p:cNvPr id="3" name="îŝļiḓe"/>
          <p:cNvGrpSpPr/>
          <p:nvPr/>
        </p:nvGrpSpPr>
        <p:grpSpPr>
          <a:xfrm>
            <a:off x="9139359" y="1726819"/>
            <a:ext cx="3235086" cy="2016125"/>
            <a:chOff x="1720275" y="1314000"/>
            <a:chExt cx="3234928" cy="2016224"/>
          </a:xfrm>
        </p:grpSpPr>
        <p:grpSp>
          <p:nvGrpSpPr>
            <p:cNvPr id="4" name="ïš1ïḓê"/>
            <p:cNvGrpSpPr/>
            <p:nvPr/>
          </p:nvGrpSpPr>
          <p:grpSpPr>
            <a:xfrm>
              <a:off x="1720275" y="1314000"/>
              <a:ext cx="2976100" cy="2016224"/>
              <a:chOff x="156613" y="1872171"/>
              <a:chExt cx="3996756" cy="2212723"/>
            </a:xfrm>
          </p:grpSpPr>
          <p:sp>
            <p:nvSpPr>
              <p:cNvPr id="6" name="îṥ1ïḓe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7" name="iŝ1îďé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老板</a:t>
                </a:r>
              </a:p>
            </p:txBody>
          </p:sp>
          <p:sp>
            <p:nvSpPr>
              <p:cNvPr id="8" name="íṡḻiḋê"/>
              <p:cNvSpPr txBox="1"/>
              <p:nvPr/>
            </p:nvSpPr>
            <p:spPr bwMode="auto">
              <a:xfrm>
                <a:off x="1163367" y="1979291"/>
                <a:ext cx="107" cy="24319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î$lïḋé"/>
            <p:cNvSpPr/>
            <p:nvPr/>
          </p:nvSpPr>
          <p:spPr bwMode="auto">
            <a:xfrm>
              <a:off x="1891725" y="1792149"/>
              <a:ext cx="3063478" cy="1278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节省人力成本</a:t>
              </a:r>
              <a:endParaRPr lang="zh-CN" altLang="en-US" sz="16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让企业变得更有温度</a:t>
              </a:r>
              <a:endParaRPr lang="zh-CN" altLang="en-US" sz="16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多维度了解团队人员变化</a:t>
              </a:r>
              <a:endParaRPr lang="zh-CN" altLang="en-US" sz="16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一套免费的人力资源控制系统</a:t>
              </a:r>
            </a:p>
          </p:txBody>
        </p:sp>
      </p:grpSp>
      <p:grpSp>
        <p:nvGrpSpPr>
          <p:cNvPr id="9" name="íSḷîḓê"/>
          <p:cNvGrpSpPr/>
          <p:nvPr/>
        </p:nvGrpSpPr>
        <p:grpSpPr>
          <a:xfrm>
            <a:off x="9139359" y="4341114"/>
            <a:ext cx="2976245" cy="2016125"/>
            <a:chOff x="1720275" y="3953059"/>
            <a:chExt cx="2976100" cy="2016224"/>
          </a:xfrm>
        </p:grpSpPr>
        <p:grpSp>
          <p:nvGrpSpPr>
            <p:cNvPr id="10" name="íṥḷídê"/>
            <p:cNvGrpSpPr/>
            <p:nvPr/>
          </p:nvGrpSpPr>
          <p:grpSpPr>
            <a:xfrm>
              <a:off x="1720275" y="3953059"/>
              <a:ext cx="2976100" cy="2016224"/>
              <a:chOff x="156613" y="1872171"/>
              <a:chExt cx="3996756" cy="2212723"/>
            </a:xfrm>
          </p:grpSpPr>
          <p:sp>
            <p:nvSpPr>
              <p:cNvPr id="12" name="îşľiḋé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13" name="islidê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人事</a:t>
                </a:r>
                <a:endParaRPr lang="zh-CN" altLang="en-US" sz="1600" b="1" dirty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</a:endParaRPr>
              </a:p>
            </p:txBody>
          </p:sp>
        </p:grpSp>
        <p:sp>
          <p:nvSpPr>
            <p:cNvPr id="11" name="íṡḻïďê"/>
            <p:cNvSpPr/>
            <p:nvPr/>
          </p:nvSpPr>
          <p:spPr bwMode="auto">
            <a:xfrm>
              <a:off x="1891717" y="4456851"/>
              <a:ext cx="2632582" cy="132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无需手动录入员工信息</a:t>
              </a:r>
              <a:endParaRPr lang="zh-CN" altLang="en-US" sz="1600" dirty="0">
                <a:solidFill>
                  <a:srgbClr val="0B998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实时生成人事报表</a:t>
              </a:r>
              <a:endParaRPr lang="zh-CN" altLang="en-US" sz="1600" dirty="0">
                <a:solidFill>
                  <a:srgbClr val="0B998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自动生成待办事项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3</a:t>
              </a: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分钟完成入职手续</a:t>
              </a:r>
            </a:p>
          </p:txBody>
        </p:sp>
      </p:grpSp>
      <p:grpSp>
        <p:nvGrpSpPr>
          <p:cNvPr id="14" name="iŝļîdê"/>
          <p:cNvGrpSpPr/>
          <p:nvPr/>
        </p:nvGrpSpPr>
        <p:grpSpPr>
          <a:xfrm>
            <a:off x="12894114" y="2789174"/>
            <a:ext cx="3150870" cy="2860675"/>
            <a:chOff x="7704633" y="1991998"/>
            <a:chExt cx="3735787" cy="3390884"/>
          </a:xfrm>
        </p:grpSpPr>
        <p:sp>
          <p:nvSpPr>
            <p:cNvPr id="15" name="ïś1íḋe"/>
            <p:cNvSpPr/>
            <p:nvPr/>
          </p:nvSpPr>
          <p:spPr>
            <a:xfrm>
              <a:off x="8317808" y="2344925"/>
              <a:ext cx="2843065" cy="2845549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ļíḋe"/>
            <p:cNvSpPr/>
            <p:nvPr/>
          </p:nvSpPr>
          <p:spPr bwMode="auto">
            <a:xfrm>
              <a:off x="10489270" y="2875902"/>
              <a:ext cx="398543" cy="973445"/>
            </a:xfrm>
            <a:custGeom>
              <a:avLst/>
              <a:gdLst>
                <a:gd name="T0" fmla="*/ 7 w 287"/>
                <a:gd name="T1" fmla="*/ 417 h 701"/>
                <a:gd name="T2" fmla="*/ 230 w 287"/>
                <a:gd name="T3" fmla="*/ 701 h 701"/>
                <a:gd name="T4" fmla="*/ 287 w 287"/>
                <a:gd name="T5" fmla="*/ 310 h 701"/>
                <a:gd name="T6" fmla="*/ 0 w 287"/>
                <a:gd name="T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701">
                  <a:moveTo>
                    <a:pt x="7" y="417"/>
                  </a:moveTo>
                  <a:lnTo>
                    <a:pt x="230" y="701"/>
                  </a:lnTo>
                  <a:lnTo>
                    <a:pt x="287" y="31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šlíḋê"/>
            <p:cNvSpPr/>
            <p:nvPr/>
          </p:nvSpPr>
          <p:spPr bwMode="auto">
            <a:xfrm>
              <a:off x="9410287" y="2066318"/>
              <a:ext cx="1210905" cy="2830073"/>
            </a:xfrm>
            <a:custGeom>
              <a:avLst/>
              <a:gdLst>
                <a:gd name="T0" fmla="*/ 853 w 872"/>
                <a:gd name="T1" fmla="*/ 2038 h 2038"/>
                <a:gd name="T2" fmla="*/ 500 w 872"/>
                <a:gd name="T3" fmla="*/ 1597 h 2038"/>
                <a:gd name="T4" fmla="*/ 265 w 872"/>
                <a:gd name="T5" fmla="*/ 1723 h 2038"/>
                <a:gd name="T6" fmla="*/ 225 w 872"/>
                <a:gd name="T7" fmla="*/ 1758 h 2038"/>
                <a:gd name="T8" fmla="*/ 242 w 872"/>
                <a:gd name="T9" fmla="*/ 2023 h 2038"/>
                <a:gd name="T10" fmla="*/ 872 w 872"/>
                <a:gd name="T11" fmla="*/ 2023 h 2038"/>
                <a:gd name="T12" fmla="*/ 493 w 872"/>
                <a:gd name="T13" fmla="*/ 1173 h 2038"/>
                <a:gd name="T14" fmla="*/ 749 w 872"/>
                <a:gd name="T15" fmla="*/ 533 h 2038"/>
                <a:gd name="T16" fmla="*/ 772 w 872"/>
                <a:gd name="T17" fmla="*/ 986 h 2038"/>
                <a:gd name="T18" fmla="*/ 498 w 872"/>
                <a:gd name="T19" fmla="*/ 1133 h 2038"/>
                <a:gd name="T20" fmla="*/ 443 w 872"/>
                <a:gd name="T21" fmla="*/ 796 h 2038"/>
                <a:gd name="T22" fmla="*/ 725 w 872"/>
                <a:gd name="T23" fmla="*/ 536 h 2038"/>
                <a:gd name="T24" fmla="*/ 0 w 872"/>
                <a:gd name="T25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2" h="2038">
                  <a:moveTo>
                    <a:pt x="853" y="2038"/>
                  </a:moveTo>
                  <a:lnTo>
                    <a:pt x="500" y="1597"/>
                  </a:lnTo>
                  <a:lnTo>
                    <a:pt x="265" y="1723"/>
                  </a:lnTo>
                  <a:lnTo>
                    <a:pt x="225" y="1758"/>
                  </a:lnTo>
                  <a:lnTo>
                    <a:pt x="242" y="2023"/>
                  </a:lnTo>
                  <a:lnTo>
                    <a:pt x="872" y="2023"/>
                  </a:lnTo>
                  <a:lnTo>
                    <a:pt x="493" y="1173"/>
                  </a:lnTo>
                  <a:lnTo>
                    <a:pt x="749" y="533"/>
                  </a:lnTo>
                  <a:lnTo>
                    <a:pt x="772" y="986"/>
                  </a:lnTo>
                  <a:lnTo>
                    <a:pt x="498" y="1133"/>
                  </a:lnTo>
                  <a:lnTo>
                    <a:pt x="443" y="796"/>
                  </a:lnTo>
                  <a:lnTo>
                    <a:pt x="725" y="536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šľíḑê"/>
            <p:cNvSpPr/>
            <p:nvPr/>
          </p:nvSpPr>
          <p:spPr bwMode="auto">
            <a:xfrm flipH="1">
              <a:off x="8893708" y="2655107"/>
              <a:ext cx="852633" cy="5887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śliďê"/>
            <p:cNvSpPr/>
            <p:nvPr/>
          </p:nvSpPr>
          <p:spPr bwMode="auto">
            <a:xfrm>
              <a:off x="8077180" y="2092702"/>
              <a:ext cx="3238339" cy="3164739"/>
            </a:xfrm>
            <a:custGeom>
              <a:avLst/>
              <a:gdLst>
                <a:gd name="T0" fmla="*/ 974 w 2332"/>
                <a:gd name="T1" fmla="*/ 0 h 2279"/>
                <a:gd name="T2" fmla="*/ 1581 w 2332"/>
                <a:gd name="T3" fmla="*/ 81 h 2279"/>
                <a:gd name="T4" fmla="*/ 2059 w 2332"/>
                <a:gd name="T5" fmla="*/ 360 h 2279"/>
                <a:gd name="T6" fmla="*/ 2332 w 2332"/>
                <a:gd name="T7" fmla="*/ 820 h 2279"/>
                <a:gd name="T8" fmla="*/ 2249 w 2332"/>
                <a:gd name="T9" fmla="*/ 1718 h 2279"/>
                <a:gd name="T10" fmla="*/ 1652 w 2332"/>
                <a:gd name="T11" fmla="*/ 2279 h 2279"/>
                <a:gd name="T12" fmla="*/ 714 w 2332"/>
                <a:gd name="T13" fmla="*/ 2279 h 2279"/>
                <a:gd name="T14" fmla="*/ 57 w 2332"/>
                <a:gd name="T15" fmla="*/ 1649 h 2279"/>
                <a:gd name="T16" fmla="*/ 0 w 2332"/>
                <a:gd name="T17" fmla="*/ 967 h 2279"/>
                <a:gd name="T18" fmla="*/ 221 w 2332"/>
                <a:gd name="T19" fmla="*/ 448 h 2279"/>
                <a:gd name="T20" fmla="*/ 974 w 2332"/>
                <a:gd name="T21" fmla="*/ 0 h 2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2" h="2279">
                  <a:moveTo>
                    <a:pt x="974" y="0"/>
                  </a:moveTo>
                  <a:lnTo>
                    <a:pt x="1581" y="81"/>
                  </a:lnTo>
                  <a:lnTo>
                    <a:pt x="2059" y="360"/>
                  </a:lnTo>
                  <a:lnTo>
                    <a:pt x="2332" y="820"/>
                  </a:lnTo>
                  <a:lnTo>
                    <a:pt x="2249" y="1718"/>
                  </a:lnTo>
                  <a:lnTo>
                    <a:pt x="1652" y="2279"/>
                  </a:lnTo>
                  <a:lnTo>
                    <a:pt x="714" y="2279"/>
                  </a:lnTo>
                  <a:lnTo>
                    <a:pt x="57" y="1649"/>
                  </a:lnTo>
                  <a:lnTo>
                    <a:pt x="0" y="967"/>
                  </a:lnTo>
                  <a:lnTo>
                    <a:pt x="221" y="448"/>
                  </a:lnTo>
                  <a:lnTo>
                    <a:pt x="974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šlíḓê"/>
            <p:cNvSpPr/>
            <p:nvPr/>
          </p:nvSpPr>
          <p:spPr bwMode="auto">
            <a:xfrm>
              <a:off x="8384072" y="2445420"/>
              <a:ext cx="2996713" cy="2812021"/>
            </a:xfrm>
            <a:custGeom>
              <a:avLst/>
              <a:gdLst>
                <a:gd name="T0" fmla="*/ 0 w 2158"/>
                <a:gd name="T1" fmla="*/ 194 h 2025"/>
                <a:gd name="T2" fmla="*/ 651 w 2158"/>
                <a:gd name="T3" fmla="*/ 0 h 2025"/>
                <a:gd name="T4" fmla="*/ 981 w 2158"/>
                <a:gd name="T5" fmla="*/ 151 h 2025"/>
                <a:gd name="T6" fmla="*/ 1452 w 2158"/>
                <a:gd name="T7" fmla="*/ 284 h 2025"/>
                <a:gd name="T8" fmla="*/ 2158 w 2158"/>
                <a:gd name="T9" fmla="*/ 578 h 2025"/>
                <a:gd name="T10" fmla="*/ 1746 w 2158"/>
                <a:gd name="T11" fmla="*/ 966 h 2025"/>
                <a:gd name="T12" fmla="*/ 2059 w 2158"/>
                <a:gd name="T13" fmla="*/ 1464 h 2025"/>
                <a:gd name="T14" fmla="*/ 1618 w 2158"/>
                <a:gd name="T15" fmla="*/ 1724 h 2025"/>
                <a:gd name="T16" fmla="*/ 528 w 2158"/>
                <a:gd name="T17" fmla="*/ 2025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8" h="2025">
                  <a:moveTo>
                    <a:pt x="0" y="194"/>
                  </a:moveTo>
                  <a:lnTo>
                    <a:pt x="651" y="0"/>
                  </a:lnTo>
                  <a:lnTo>
                    <a:pt x="981" y="151"/>
                  </a:lnTo>
                  <a:lnTo>
                    <a:pt x="1452" y="284"/>
                  </a:lnTo>
                  <a:lnTo>
                    <a:pt x="2158" y="578"/>
                  </a:lnTo>
                  <a:lnTo>
                    <a:pt x="1746" y="966"/>
                  </a:lnTo>
                  <a:lnTo>
                    <a:pt x="2059" y="1464"/>
                  </a:lnTo>
                  <a:lnTo>
                    <a:pt x="1618" y="1724"/>
                  </a:lnTo>
                  <a:lnTo>
                    <a:pt x="528" y="202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ḷiďè"/>
            <p:cNvSpPr/>
            <p:nvPr/>
          </p:nvSpPr>
          <p:spPr bwMode="auto">
            <a:xfrm>
              <a:off x="8384072" y="2096868"/>
              <a:ext cx="2424588" cy="3196678"/>
            </a:xfrm>
            <a:custGeom>
              <a:avLst/>
              <a:gdLst>
                <a:gd name="T0" fmla="*/ 0 w 1746"/>
                <a:gd name="T1" fmla="*/ 469 h 2302"/>
                <a:gd name="T2" fmla="*/ 192 w 1746"/>
                <a:gd name="T3" fmla="*/ 739 h 2302"/>
                <a:gd name="T4" fmla="*/ 945 w 1746"/>
                <a:gd name="T5" fmla="*/ 417 h 2302"/>
                <a:gd name="T6" fmla="*/ 888 w 1746"/>
                <a:gd name="T7" fmla="*/ 739 h 2302"/>
                <a:gd name="T8" fmla="*/ 981 w 1746"/>
                <a:gd name="T9" fmla="*/ 1729 h 2302"/>
                <a:gd name="T10" fmla="*/ 1618 w 1746"/>
                <a:gd name="T11" fmla="*/ 1975 h 2302"/>
                <a:gd name="T12" fmla="*/ 1746 w 1746"/>
                <a:gd name="T13" fmla="*/ 1236 h 2302"/>
                <a:gd name="T14" fmla="*/ 1452 w 1746"/>
                <a:gd name="T15" fmla="*/ 535 h 2302"/>
                <a:gd name="T16" fmla="*/ 898 w 1746"/>
                <a:gd name="T17" fmla="*/ 753 h 2302"/>
                <a:gd name="T18" fmla="*/ 1220 w 1746"/>
                <a:gd name="T19" fmla="*/ 1137 h 2302"/>
                <a:gd name="T20" fmla="*/ 950 w 1746"/>
                <a:gd name="T21" fmla="*/ 1717 h 2302"/>
                <a:gd name="T22" fmla="*/ 945 w 1746"/>
                <a:gd name="T23" fmla="*/ 1729 h 2302"/>
                <a:gd name="T24" fmla="*/ 481 w 1746"/>
                <a:gd name="T25" fmla="*/ 2302 h 2302"/>
                <a:gd name="T26" fmla="*/ 239 w 1746"/>
                <a:gd name="T27" fmla="*/ 1137 h 2302"/>
                <a:gd name="T28" fmla="*/ 945 w 1746"/>
                <a:gd name="T29" fmla="*/ 398 h 2302"/>
                <a:gd name="T30" fmla="*/ 774 w 1746"/>
                <a:gd name="T31" fmla="*/ 0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6" h="2302">
                  <a:moveTo>
                    <a:pt x="0" y="469"/>
                  </a:moveTo>
                  <a:lnTo>
                    <a:pt x="192" y="739"/>
                  </a:lnTo>
                  <a:lnTo>
                    <a:pt x="945" y="417"/>
                  </a:lnTo>
                  <a:lnTo>
                    <a:pt x="888" y="739"/>
                  </a:lnTo>
                  <a:lnTo>
                    <a:pt x="981" y="1729"/>
                  </a:lnTo>
                  <a:lnTo>
                    <a:pt x="1618" y="1975"/>
                  </a:lnTo>
                  <a:lnTo>
                    <a:pt x="1746" y="1236"/>
                  </a:lnTo>
                  <a:lnTo>
                    <a:pt x="1452" y="535"/>
                  </a:lnTo>
                  <a:lnTo>
                    <a:pt x="898" y="753"/>
                  </a:lnTo>
                  <a:lnTo>
                    <a:pt x="1220" y="1137"/>
                  </a:lnTo>
                  <a:lnTo>
                    <a:pt x="950" y="1717"/>
                  </a:lnTo>
                  <a:lnTo>
                    <a:pt x="945" y="1729"/>
                  </a:lnTo>
                  <a:lnTo>
                    <a:pt x="481" y="2302"/>
                  </a:lnTo>
                  <a:lnTo>
                    <a:pt x="239" y="1137"/>
                  </a:lnTo>
                  <a:lnTo>
                    <a:pt x="945" y="398"/>
                  </a:lnTo>
                  <a:lnTo>
                    <a:pt x="774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ṥḻiḓè"/>
            <p:cNvSpPr/>
            <p:nvPr/>
          </p:nvSpPr>
          <p:spPr bwMode="auto">
            <a:xfrm>
              <a:off x="8103564" y="3082812"/>
              <a:ext cx="566570" cy="592954"/>
            </a:xfrm>
            <a:custGeom>
              <a:avLst/>
              <a:gdLst>
                <a:gd name="T0" fmla="*/ 375 w 408"/>
                <a:gd name="T1" fmla="*/ 0 h 427"/>
                <a:gd name="T2" fmla="*/ 408 w 408"/>
                <a:gd name="T3" fmla="*/ 427 h 427"/>
                <a:gd name="T4" fmla="*/ 0 w 408"/>
                <a:gd name="T5" fmla="*/ 27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427">
                  <a:moveTo>
                    <a:pt x="375" y="0"/>
                  </a:moveTo>
                  <a:lnTo>
                    <a:pt x="408" y="427"/>
                  </a:lnTo>
                  <a:lnTo>
                    <a:pt x="0" y="27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šlide"/>
            <p:cNvSpPr/>
            <p:nvPr/>
          </p:nvSpPr>
          <p:spPr bwMode="auto">
            <a:xfrm>
              <a:off x="8670135" y="2092702"/>
              <a:ext cx="2217678" cy="990109"/>
            </a:xfrm>
            <a:custGeom>
              <a:avLst/>
              <a:gdLst>
                <a:gd name="T0" fmla="*/ 0 w 1597"/>
                <a:gd name="T1" fmla="*/ 713 h 713"/>
                <a:gd name="T2" fmla="*/ 424 w 1597"/>
                <a:gd name="T3" fmla="*/ 261 h 713"/>
                <a:gd name="T4" fmla="*/ 547 w 1597"/>
                <a:gd name="T5" fmla="*/ 0 h 713"/>
                <a:gd name="T6" fmla="*/ 566 w 1597"/>
                <a:gd name="T7" fmla="*/ 10 h 713"/>
                <a:gd name="T8" fmla="*/ 1057 w 1597"/>
                <a:gd name="T9" fmla="*/ 254 h 713"/>
                <a:gd name="T10" fmla="*/ 1154 w 1597"/>
                <a:gd name="T11" fmla="*/ 81 h 713"/>
                <a:gd name="T12" fmla="*/ 1265 w 1597"/>
                <a:gd name="T13" fmla="*/ 500 h 713"/>
                <a:gd name="T14" fmla="*/ 1597 w 1597"/>
                <a:gd name="T15" fmla="*/ 358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7" h="713">
                  <a:moveTo>
                    <a:pt x="0" y="713"/>
                  </a:moveTo>
                  <a:lnTo>
                    <a:pt x="424" y="261"/>
                  </a:lnTo>
                  <a:lnTo>
                    <a:pt x="547" y="0"/>
                  </a:lnTo>
                  <a:lnTo>
                    <a:pt x="566" y="10"/>
                  </a:lnTo>
                  <a:lnTo>
                    <a:pt x="1057" y="254"/>
                  </a:lnTo>
                  <a:lnTo>
                    <a:pt x="1154" y="81"/>
                  </a:lnTo>
                  <a:lnTo>
                    <a:pt x="1265" y="500"/>
                  </a:lnTo>
                  <a:lnTo>
                    <a:pt x="1597" y="358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ṥḷíďe"/>
            <p:cNvSpPr/>
            <p:nvPr/>
          </p:nvSpPr>
          <p:spPr bwMode="auto">
            <a:xfrm>
              <a:off x="8692354" y="3142523"/>
              <a:ext cx="1053987" cy="1365045"/>
            </a:xfrm>
            <a:custGeom>
              <a:avLst/>
              <a:gdLst>
                <a:gd name="T0" fmla="*/ 0 w 759"/>
                <a:gd name="T1" fmla="*/ 398 h 983"/>
                <a:gd name="T2" fmla="*/ 759 w 759"/>
                <a:gd name="T3" fmla="*/ 983 h 983"/>
                <a:gd name="T4" fmla="*/ 552 w 759"/>
                <a:gd name="T5" fmla="*/ 512 h 983"/>
                <a:gd name="T6" fmla="*/ 759 w 759"/>
                <a:gd name="T7" fmla="*/ 448 h 983"/>
                <a:gd name="T8" fmla="*/ 652 w 759"/>
                <a:gd name="T9" fmla="*/ 0 h 983"/>
                <a:gd name="T10" fmla="*/ 34 w 759"/>
                <a:gd name="T11" fmla="*/ 384 h 983"/>
                <a:gd name="T12" fmla="*/ 541 w 759"/>
                <a:gd name="T13" fmla="*/ 512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9" h="983">
                  <a:moveTo>
                    <a:pt x="0" y="398"/>
                  </a:moveTo>
                  <a:lnTo>
                    <a:pt x="759" y="983"/>
                  </a:lnTo>
                  <a:lnTo>
                    <a:pt x="552" y="512"/>
                  </a:lnTo>
                  <a:lnTo>
                    <a:pt x="759" y="448"/>
                  </a:lnTo>
                  <a:lnTo>
                    <a:pt x="652" y="0"/>
                  </a:lnTo>
                  <a:lnTo>
                    <a:pt x="34" y="384"/>
                  </a:lnTo>
                  <a:lnTo>
                    <a:pt x="541" y="512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Sḻîḑè"/>
            <p:cNvSpPr/>
            <p:nvPr/>
          </p:nvSpPr>
          <p:spPr bwMode="auto">
            <a:xfrm>
              <a:off x="10140718" y="3695207"/>
              <a:ext cx="644335" cy="404097"/>
            </a:xfrm>
            <a:custGeom>
              <a:avLst/>
              <a:gdLst>
                <a:gd name="T0" fmla="*/ 0 w 464"/>
                <a:gd name="T1" fmla="*/ 0 h 291"/>
                <a:gd name="T2" fmla="*/ 296 w 464"/>
                <a:gd name="T3" fmla="*/ 291 h 291"/>
                <a:gd name="T4" fmla="*/ 464 w 464"/>
                <a:gd name="T5" fmla="*/ 95 h 291"/>
                <a:gd name="T6" fmla="*/ 0 w 464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291">
                  <a:moveTo>
                    <a:pt x="0" y="0"/>
                  </a:moveTo>
                  <a:lnTo>
                    <a:pt x="296" y="291"/>
                  </a:lnTo>
                  <a:lnTo>
                    <a:pt x="464" y="9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š1íďê"/>
            <p:cNvSpPr/>
            <p:nvPr/>
          </p:nvSpPr>
          <p:spPr bwMode="auto">
            <a:xfrm>
              <a:off x="8192438" y="3728535"/>
              <a:ext cx="987332" cy="1591395"/>
            </a:xfrm>
            <a:custGeom>
              <a:avLst/>
              <a:gdLst>
                <a:gd name="T0" fmla="*/ 711 w 711"/>
                <a:gd name="T1" fmla="*/ 689 h 1146"/>
                <a:gd name="T2" fmla="*/ 628 w 711"/>
                <a:gd name="T3" fmla="*/ 1146 h 1146"/>
                <a:gd name="T4" fmla="*/ 469 w 711"/>
                <a:gd name="T5" fmla="*/ 533 h 1146"/>
                <a:gd name="T6" fmla="*/ 280 w 711"/>
                <a:gd name="T7" fmla="*/ 303 h 1146"/>
                <a:gd name="T8" fmla="*/ 0 w 711"/>
                <a:gd name="T9" fmla="*/ 452 h 1146"/>
                <a:gd name="T10" fmla="*/ 344 w 711"/>
                <a:gd name="T11" fmla="*/ 0 h 1146"/>
                <a:gd name="T12" fmla="*/ 299 w 711"/>
                <a:gd name="T13" fmla="*/ 291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1" h="1146">
                  <a:moveTo>
                    <a:pt x="711" y="689"/>
                  </a:moveTo>
                  <a:lnTo>
                    <a:pt x="628" y="1146"/>
                  </a:lnTo>
                  <a:lnTo>
                    <a:pt x="469" y="533"/>
                  </a:lnTo>
                  <a:lnTo>
                    <a:pt x="280" y="303"/>
                  </a:lnTo>
                  <a:lnTo>
                    <a:pt x="0" y="452"/>
                  </a:lnTo>
                  <a:lnTo>
                    <a:pt x="344" y="0"/>
                  </a:lnTo>
                  <a:lnTo>
                    <a:pt x="299" y="291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ṥḻiḍe"/>
            <p:cNvSpPr/>
            <p:nvPr/>
          </p:nvSpPr>
          <p:spPr bwMode="auto">
            <a:xfrm flipH="1" flipV="1">
              <a:off x="8735402" y="3728535"/>
              <a:ext cx="1010939" cy="624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$ľïḓe"/>
            <p:cNvSpPr/>
            <p:nvPr/>
          </p:nvSpPr>
          <p:spPr bwMode="auto">
            <a:xfrm flipH="1">
              <a:off x="10851709" y="3243895"/>
              <a:ext cx="411041" cy="66655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ŝḷiďè"/>
            <p:cNvSpPr/>
            <p:nvPr/>
          </p:nvSpPr>
          <p:spPr bwMode="auto">
            <a:xfrm>
              <a:off x="10647576" y="3849347"/>
              <a:ext cx="240237" cy="1047043"/>
            </a:xfrm>
            <a:custGeom>
              <a:avLst/>
              <a:gdLst>
                <a:gd name="T0" fmla="*/ 0 w 173"/>
                <a:gd name="T1" fmla="*/ 754 h 754"/>
                <a:gd name="T2" fmla="*/ 173 w 173"/>
                <a:gd name="T3" fmla="*/ 308 h 754"/>
                <a:gd name="T4" fmla="*/ 116 w 173"/>
                <a:gd name="T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3" h="754">
                  <a:moveTo>
                    <a:pt x="0" y="754"/>
                  </a:moveTo>
                  <a:lnTo>
                    <a:pt x="173" y="308"/>
                  </a:lnTo>
                  <a:lnTo>
                    <a:pt x="116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$ľîḋê"/>
            <p:cNvSpPr/>
            <p:nvPr/>
          </p:nvSpPr>
          <p:spPr bwMode="auto">
            <a:xfrm flipH="1" flipV="1">
              <a:off x="10887813" y="4277052"/>
              <a:ext cx="374937" cy="230516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ṥ1îḋê"/>
            <p:cNvSpPr/>
            <p:nvPr/>
          </p:nvSpPr>
          <p:spPr bwMode="auto">
            <a:xfrm>
              <a:off x="10561480" y="4122912"/>
              <a:ext cx="59712" cy="77347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ḻídé"/>
            <p:cNvSpPr/>
            <p:nvPr/>
          </p:nvSpPr>
          <p:spPr bwMode="auto">
            <a:xfrm flipH="1">
              <a:off x="9028407" y="4896391"/>
              <a:ext cx="697104" cy="42353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ṩ1îḍê"/>
            <p:cNvSpPr/>
            <p:nvPr/>
          </p:nvSpPr>
          <p:spPr bwMode="auto">
            <a:xfrm flipH="1">
              <a:off x="9660244" y="3159187"/>
              <a:ext cx="377714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ľïḓê"/>
            <p:cNvSpPr/>
            <p:nvPr/>
          </p:nvSpPr>
          <p:spPr bwMode="auto">
            <a:xfrm flipH="1">
              <a:off x="9778279" y="3675766"/>
              <a:ext cx="259678" cy="81931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ṣḻîḋé"/>
            <p:cNvSpPr/>
            <p:nvPr/>
          </p:nvSpPr>
          <p:spPr bwMode="auto">
            <a:xfrm>
              <a:off x="10084177" y="2428110"/>
              <a:ext cx="112481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ṩlïḑê"/>
            <p:cNvSpPr/>
            <p:nvPr/>
          </p:nvSpPr>
          <p:spPr bwMode="auto">
            <a:xfrm>
              <a:off x="10835438" y="324741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ṡḻíḑé"/>
            <p:cNvSpPr/>
            <p:nvPr/>
          </p:nvSpPr>
          <p:spPr bwMode="auto">
            <a:xfrm>
              <a:off x="10436895" y="3396000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ṡḷidè"/>
            <p:cNvSpPr/>
            <p:nvPr/>
          </p:nvSpPr>
          <p:spPr bwMode="auto">
            <a:xfrm>
              <a:off x="9985583" y="3119659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ṡḻîde"/>
            <p:cNvSpPr/>
            <p:nvPr/>
          </p:nvSpPr>
          <p:spPr bwMode="auto">
            <a:xfrm>
              <a:off x="9394016" y="3809819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ṣḷiďé"/>
            <p:cNvSpPr/>
            <p:nvPr/>
          </p:nvSpPr>
          <p:spPr bwMode="auto">
            <a:xfrm>
              <a:off x="8841333" y="318492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ṣḷíďé"/>
            <p:cNvSpPr/>
            <p:nvPr/>
          </p:nvSpPr>
          <p:spPr bwMode="auto">
            <a:xfrm>
              <a:off x="8548327" y="4095882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śḻiḓe"/>
            <p:cNvSpPr/>
            <p:nvPr/>
          </p:nvSpPr>
          <p:spPr bwMode="auto">
            <a:xfrm>
              <a:off x="9113509" y="4606905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sľîḓè"/>
            <p:cNvSpPr/>
            <p:nvPr/>
          </p:nvSpPr>
          <p:spPr bwMode="auto">
            <a:xfrm>
              <a:off x="10041129" y="4225026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ļîḍê"/>
            <p:cNvSpPr/>
            <p:nvPr/>
          </p:nvSpPr>
          <p:spPr bwMode="auto">
            <a:xfrm>
              <a:off x="10492441" y="4063943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ľiḋê"/>
            <p:cNvSpPr/>
            <p:nvPr/>
          </p:nvSpPr>
          <p:spPr bwMode="auto">
            <a:xfrm>
              <a:off x="10835438" y="4225026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ṧľiḑe"/>
            <p:cNvSpPr/>
            <p:nvPr/>
          </p:nvSpPr>
          <p:spPr bwMode="auto">
            <a:xfrm>
              <a:off x="9689405" y="4839456"/>
              <a:ext cx="112481" cy="112481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 cmpd="sng" algn="ctr">
              <a:solidFill>
                <a:schemeClr val="bg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7" name="î$ḻîďé"/>
            <p:cNvGrpSpPr/>
            <p:nvPr/>
          </p:nvGrpSpPr>
          <p:grpSpPr>
            <a:xfrm>
              <a:off x="8577077" y="2557054"/>
              <a:ext cx="1992389" cy="2081876"/>
              <a:chOff x="4707152" y="2248023"/>
              <a:chExt cx="2414023" cy="2522443"/>
            </a:xfrm>
          </p:grpSpPr>
          <p:grpSp>
            <p:nvGrpSpPr>
              <p:cNvPr id="95" name="îṥḻíḋe"/>
              <p:cNvGrpSpPr/>
              <p:nvPr/>
            </p:nvGrpSpPr>
            <p:grpSpPr>
              <a:xfrm>
                <a:off x="6792726" y="2408141"/>
                <a:ext cx="328449" cy="330554"/>
                <a:chOff x="4149281" y="1887719"/>
                <a:chExt cx="224837" cy="226650"/>
              </a:xfrm>
            </p:grpSpPr>
            <p:sp>
              <p:nvSpPr>
                <p:cNvPr id="108" name="ïšļ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Sḷïḓ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6" name="îşḷîdê"/>
              <p:cNvGrpSpPr/>
              <p:nvPr/>
            </p:nvGrpSpPr>
            <p:grpSpPr>
              <a:xfrm>
                <a:off x="5832354" y="2796766"/>
                <a:ext cx="328449" cy="330554"/>
                <a:chOff x="4149281" y="1887719"/>
                <a:chExt cx="224837" cy="226650"/>
              </a:xfrm>
            </p:grpSpPr>
            <p:sp>
              <p:nvSpPr>
                <p:cNvPr id="106" name="ïšḻíd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7" name="iṩ1ïḍ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7" name="iSḻïďê"/>
              <p:cNvGrpSpPr/>
              <p:nvPr/>
            </p:nvGrpSpPr>
            <p:grpSpPr>
              <a:xfrm>
                <a:off x="4707152" y="3462362"/>
                <a:ext cx="328449" cy="330554"/>
                <a:chOff x="4149281" y="1887719"/>
                <a:chExt cx="224837" cy="226650"/>
              </a:xfrm>
            </p:grpSpPr>
            <p:sp>
              <p:nvSpPr>
                <p:cNvPr id="104" name="iSḻ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5" name="îŝļíď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ï$ļïḋe"/>
              <p:cNvGrpSpPr/>
              <p:nvPr/>
            </p:nvGrpSpPr>
            <p:grpSpPr>
              <a:xfrm>
                <a:off x="5940643" y="4439912"/>
                <a:ext cx="328449" cy="330554"/>
                <a:chOff x="4149281" y="1887719"/>
                <a:chExt cx="224837" cy="226650"/>
              </a:xfrm>
            </p:grpSpPr>
            <p:sp>
              <p:nvSpPr>
                <p:cNvPr id="102" name="ïšľîď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iş1îḍè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9" name="î$ḻiḋé"/>
              <p:cNvGrpSpPr/>
              <p:nvPr/>
            </p:nvGrpSpPr>
            <p:grpSpPr>
              <a:xfrm>
                <a:off x="5995533" y="2248023"/>
                <a:ext cx="206943" cy="208270"/>
                <a:chOff x="4149281" y="1887719"/>
                <a:chExt cx="224837" cy="226650"/>
              </a:xfrm>
            </p:grpSpPr>
            <p:sp>
              <p:nvSpPr>
                <p:cNvPr id="100" name="ïşḷîd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ïSľîd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48" name="iṧ1ide"/>
            <p:cNvGrpSpPr/>
            <p:nvPr/>
          </p:nvGrpSpPr>
          <p:grpSpPr>
            <a:xfrm>
              <a:off x="9960748" y="3515891"/>
              <a:ext cx="271082" cy="272819"/>
              <a:chOff x="4149281" y="1887719"/>
              <a:chExt cx="224837" cy="226650"/>
            </a:xfrm>
          </p:grpSpPr>
          <p:sp>
            <p:nvSpPr>
              <p:cNvPr id="93" name="ïṩ1ï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ṡ1i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9" name="ïsľîḑe"/>
            <p:cNvGrpSpPr/>
            <p:nvPr/>
          </p:nvGrpSpPr>
          <p:grpSpPr>
            <a:xfrm>
              <a:off x="9630783" y="3693124"/>
              <a:ext cx="170798" cy="171893"/>
              <a:chOff x="4149281" y="1887719"/>
              <a:chExt cx="224837" cy="226650"/>
            </a:xfrm>
          </p:grpSpPr>
          <p:sp>
            <p:nvSpPr>
              <p:cNvPr id="91" name="iṩľîḓ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ṩḷîd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0" name="iṡļîḑê"/>
            <p:cNvGrpSpPr/>
            <p:nvPr/>
          </p:nvGrpSpPr>
          <p:grpSpPr>
            <a:xfrm>
              <a:off x="10720278" y="3714243"/>
              <a:ext cx="187879" cy="189083"/>
              <a:chOff x="4149281" y="1887719"/>
              <a:chExt cx="224837" cy="226650"/>
            </a:xfrm>
          </p:grpSpPr>
          <p:sp>
            <p:nvSpPr>
              <p:cNvPr id="89" name="işļíḑ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ṡḷî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1" name="iṣlïḓé"/>
            <p:cNvGrpSpPr/>
            <p:nvPr/>
          </p:nvGrpSpPr>
          <p:grpSpPr>
            <a:xfrm>
              <a:off x="8064407" y="4282751"/>
              <a:ext cx="206666" cy="207992"/>
              <a:chOff x="4149281" y="1887719"/>
              <a:chExt cx="224837" cy="226650"/>
            </a:xfrm>
          </p:grpSpPr>
          <p:sp>
            <p:nvSpPr>
              <p:cNvPr id="87" name="íṡḷi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šļíḑ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2" name="iṧľïḓe"/>
            <p:cNvGrpSpPr/>
            <p:nvPr/>
          </p:nvGrpSpPr>
          <p:grpSpPr>
            <a:xfrm>
              <a:off x="8955070" y="5174890"/>
              <a:ext cx="206666" cy="207992"/>
              <a:chOff x="4149281" y="1887719"/>
              <a:chExt cx="224837" cy="226650"/>
            </a:xfrm>
          </p:grpSpPr>
          <p:sp>
            <p:nvSpPr>
              <p:cNvPr id="85" name="îśľïḑé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śľiḑ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3" name="íṣḷiḑè"/>
            <p:cNvGrpSpPr/>
            <p:nvPr/>
          </p:nvGrpSpPr>
          <p:grpSpPr>
            <a:xfrm>
              <a:off x="10292880" y="5137384"/>
              <a:ext cx="206666" cy="207992"/>
              <a:chOff x="4149281" y="1887719"/>
              <a:chExt cx="224837" cy="226650"/>
            </a:xfrm>
          </p:grpSpPr>
          <p:sp>
            <p:nvSpPr>
              <p:cNvPr id="83" name="íṧḷi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ṣļid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4" name="îš1ïďê"/>
            <p:cNvGrpSpPr/>
            <p:nvPr/>
          </p:nvGrpSpPr>
          <p:grpSpPr>
            <a:xfrm>
              <a:off x="11174118" y="4385234"/>
              <a:ext cx="206666" cy="207992"/>
              <a:chOff x="4149281" y="1887719"/>
              <a:chExt cx="224837" cy="226650"/>
            </a:xfrm>
          </p:grpSpPr>
          <p:sp>
            <p:nvSpPr>
              <p:cNvPr id="81" name="îš1î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ŝľiď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5" name="íṣḷiḍé"/>
            <p:cNvSpPr/>
            <p:nvPr/>
          </p:nvSpPr>
          <p:spPr>
            <a:xfrm>
              <a:off x="11213087" y="3145365"/>
              <a:ext cx="227333" cy="228790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6" name="îsļîḑê"/>
            <p:cNvGrpSpPr/>
            <p:nvPr/>
          </p:nvGrpSpPr>
          <p:grpSpPr>
            <a:xfrm>
              <a:off x="10849339" y="2499297"/>
              <a:ext cx="170798" cy="171894"/>
              <a:chOff x="4149281" y="1887719"/>
              <a:chExt cx="224837" cy="226650"/>
            </a:xfrm>
          </p:grpSpPr>
          <p:sp>
            <p:nvSpPr>
              <p:cNvPr id="79" name="iṩḷ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sľî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7" name="íşļïdé"/>
            <p:cNvGrpSpPr/>
            <p:nvPr/>
          </p:nvGrpSpPr>
          <p:grpSpPr>
            <a:xfrm>
              <a:off x="10199623" y="2101555"/>
              <a:ext cx="170798" cy="171894"/>
              <a:chOff x="4149281" y="1887719"/>
              <a:chExt cx="224837" cy="226650"/>
            </a:xfrm>
          </p:grpSpPr>
          <p:sp>
            <p:nvSpPr>
              <p:cNvPr id="77" name="iṣ1iḋ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ṥ1iḑ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8" name="ís1ídè"/>
            <p:cNvGrpSpPr/>
            <p:nvPr/>
          </p:nvGrpSpPr>
          <p:grpSpPr>
            <a:xfrm>
              <a:off x="9344445" y="1991998"/>
              <a:ext cx="170798" cy="171894"/>
              <a:chOff x="4149281" y="1887719"/>
              <a:chExt cx="224837" cy="226650"/>
            </a:xfrm>
          </p:grpSpPr>
          <p:sp>
            <p:nvSpPr>
              <p:cNvPr id="75" name="ïṡḻîḓ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ṥlïď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9" name="ïsľíḋe"/>
            <p:cNvGrpSpPr/>
            <p:nvPr/>
          </p:nvGrpSpPr>
          <p:grpSpPr>
            <a:xfrm>
              <a:off x="8284829" y="2625930"/>
              <a:ext cx="181307" cy="182470"/>
              <a:chOff x="4149281" y="1887719"/>
              <a:chExt cx="224837" cy="226650"/>
            </a:xfrm>
          </p:grpSpPr>
          <p:sp>
            <p:nvSpPr>
              <p:cNvPr id="73" name="î$lîḍ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šḷí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0" name="iṡľïḍê"/>
            <p:cNvSpPr/>
            <p:nvPr/>
          </p:nvSpPr>
          <p:spPr>
            <a:xfrm>
              <a:off x="7704633" y="3049669"/>
              <a:ext cx="744042" cy="7488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80000" lnSpcReduction="10000"/>
            </a:bodyPr>
            <a:lstStyle/>
            <a:p>
              <a:pPr algn="ctr"/>
              <a:r>
                <a:rPr lang="zh-CN" altLang="en-US" sz="1200" b="1" dirty="0">
                  <a:latin typeface="思源黑体 CN" panose="020B0800000000000000" charset="-122"/>
                  <a:ea typeface="思源黑体 CN" panose="020B0800000000000000" charset="-122"/>
                </a:rPr>
                <a:t>智能人事</a:t>
              </a:r>
            </a:p>
          </p:txBody>
        </p:sp>
        <p:grpSp>
          <p:nvGrpSpPr>
            <p:cNvPr id="61" name="íşḻíďé"/>
            <p:cNvGrpSpPr/>
            <p:nvPr/>
          </p:nvGrpSpPr>
          <p:grpSpPr>
            <a:xfrm>
              <a:off x="8575520" y="3036395"/>
              <a:ext cx="164825" cy="165880"/>
              <a:chOff x="4149281" y="1887719"/>
              <a:chExt cx="224837" cy="226650"/>
            </a:xfrm>
          </p:grpSpPr>
          <p:sp>
            <p:nvSpPr>
              <p:cNvPr id="71" name="îšḻï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íḋ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2" name="ï$ļíḍé"/>
            <p:cNvGrpSpPr/>
            <p:nvPr/>
          </p:nvGrpSpPr>
          <p:grpSpPr>
            <a:xfrm>
              <a:off x="8709469" y="4330439"/>
              <a:ext cx="271082" cy="272820"/>
              <a:chOff x="4149281" y="1887719"/>
              <a:chExt cx="224837" cy="226650"/>
            </a:xfrm>
          </p:grpSpPr>
          <p:sp>
            <p:nvSpPr>
              <p:cNvPr id="69" name="îsļí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š1ïḋ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3" name="iṩ1îḍé"/>
            <p:cNvGrpSpPr/>
            <p:nvPr/>
          </p:nvGrpSpPr>
          <p:grpSpPr>
            <a:xfrm>
              <a:off x="9215633" y="2351279"/>
              <a:ext cx="170798" cy="171894"/>
              <a:chOff x="4149281" y="1887719"/>
              <a:chExt cx="224837" cy="226650"/>
            </a:xfrm>
          </p:grpSpPr>
          <p:sp>
            <p:nvSpPr>
              <p:cNvPr id="67" name="iṩľ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ś1î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4" name="íṡļiḓè"/>
            <p:cNvGrpSpPr/>
            <p:nvPr/>
          </p:nvGrpSpPr>
          <p:grpSpPr>
            <a:xfrm>
              <a:off x="10526093" y="4752957"/>
              <a:ext cx="206667" cy="207992"/>
              <a:chOff x="4149281" y="1887719"/>
              <a:chExt cx="224837" cy="226650"/>
            </a:xfrm>
          </p:grpSpPr>
          <p:sp>
            <p:nvSpPr>
              <p:cNvPr id="65" name="ïŝļïd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ṥļí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110" name="肘形连接符 5"/>
          <p:cNvCxnSpPr/>
          <p:nvPr/>
        </p:nvCxnSpPr>
        <p:spPr>
          <a:xfrm>
            <a:off x="12115604" y="2846959"/>
            <a:ext cx="778510" cy="1150620"/>
          </a:xfrm>
          <a:prstGeom prst="bentConnector3">
            <a:avLst>
              <a:gd name="adj1" fmla="val 50000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îṣḷíḍé"/>
          <p:cNvSpPr txBox="1"/>
          <p:nvPr/>
        </p:nvSpPr>
        <p:spPr>
          <a:xfrm>
            <a:off x="3815410" y="2761869"/>
            <a:ext cx="4895959" cy="24263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长久以来对人事岗位的见解很多依旧停留在招聘、定绩效、计算薪酬考勤等方面，人事被这些繁琐的事情拖累，智能OA帮助员工从低效重复的劳动中解放出来，为企业去做更多战略管理方面的规划。</a:t>
            </a:r>
          </a:p>
        </p:txBody>
      </p:sp>
      <p:cxnSp>
        <p:nvCxnSpPr>
          <p:cNvPr id="112" name="肘形连接符 5"/>
          <p:cNvCxnSpPr/>
          <p:nvPr/>
        </p:nvCxnSpPr>
        <p:spPr>
          <a:xfrm rot="5400000" flipH="1" flipV="1">
            <a:off x="11595279" y="4517651"/>
            <a:ext cx="1443631" cy="402982"/>
          </a:xfrm>
          <a:prstGeom prst="bentConnector3">
            <a:avLst>
              <a:gd name="adj1" fmla="val 1439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1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23099" y="704399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行政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7" name="图像" descr="图像"/>
          <p:cNvPicPr>
            <a:picLocks noChangeAspect="1"/>
          </p:cNvPicPr>
          <p:nvPr/>
        </p:nvPicPr>
        <p:blipFill rotWithShape="1">
          <a:blip r:embed="rId2">
            <a:extLst/>
          </a:blip>
          <a:srcRect l="1413" t="2937" r="3044" b="4275"/>
          <a:stretch/>
        </p:blipFill>
        <p:spPr>
          <a:xfrm>
            <a:off x="6031015" y="2490590"/>
            <a:ext cx="3948281" cy="3082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260" y="3314269"/>
            <a:ext cx="3988040" cy="3070791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/>
        </p:nvPicPr>
        <p:blipFill rotWithShape="1">
          <a:blip r:embed="rId4">
            <a:extLst/>
          </a:blip>
          <a:srcRect l="9896" t="8766" r="6930" b="7507"/>
          <a:stretch/>
        </p:blipFill>
        <p:spPr>
          <a:xfrm>
            <a:off x="8370732" y="2064681"/>
            <a:ext cx="3929048" cy="31149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组 15"/>
          <p:cNvGrpSpPr/>
          <p:nvPr/>
        </p:nvGrpSpPr>
        <p:grpSpPr>
          <a:xfrm>
            <a:off x="11152707" y="2490590"/>
            <a:ext cx="3360800" cy="4074159"/>
            <a:chOff x="10544623" y="676856"/>
            <a:chExt cx="4425695" cy="50137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9" t="2750" r="6527" b="67512"/>
            <a:stretch/>
          </p:blipFill>
          <p:spPr>
            <a:xfrm>
              <a:off x="10544623" y="676856"/>
              <a:ext cx="4425695" cy="50137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1" t="19095" r="7686" b="28687"/>
            <a:stretch/>
          </p:blipFill>
          <p:spPr>
            <a:xfrm>
              <a:off x="11633702" y="1459552"/>
              <a:ext cx="2685802" cy="3525378"/>
            </a:xfrm>
            <a:prstGeom prst="rect">
              <a:avLst/>
            </a:prstGeom>
          </p:spPr>
        </p:pic>
      </p:grpSp>
      <p:grpSp>
        <p:nvGrpSpPr>
          <p:cNvPr id="13" name="组 12"/>
          <p:cNvGrpSpPr/>
          <p:nvPr/>
        </p:nvGrpSpPr>
        <p:grpSpPr>
          <a:xfrm>
            <a:off x="10409697" y="3447243"/>
            <a:ext cx="2137191" cy="3556659"/>
            <a:chOff x="10594079" y="1350730"/>
            <a:chExt cx="3268225" cy="543889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94" r="75699" b="33756"/>
            <a:stretch/>
          </p:blipFill>
          <p:spPr>
            <a:xfrm>
              <a:off x="10594079" y="1350730"/>
              <a:ext cx="3268225" cy="543889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0" t="16761" r="71670" b="12303"/>
            <a:stretch/>
          </p:blipFill>
          <p:spPr>
            <a:xfrm>
              <a:off x="11503152" y="2116925"/>
              <a:ext cx="1887771" cy="3401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2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23099" y="704399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项目管理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20" name="组 19"/>
          <p:cNvGrpSpPr/>
          <p:nvPr/>
        </p:nvGrpSpPr>
        <p:grpSpPr>
          <a:xfrm>
            <a:off x="7492113" y="219456"/>
            <a:ext cx="8948799" cy="6805421"/>
            <a:chOff x="9809989" y="704399"/>
            <a:chExt cx="8741665" cy="715227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6" t="70251" r="4856" b="2749"/>
            <a:stretch/>
          </p:blipFill>
          <p:spPr>
            <a:xfrm>
              <a:off x="9809989" y="704399"/>
              <a:ext cx="8741665" cy="715227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3072" y="1857945"/>
              <a:ext cx="6419088" cy="3739026"/>
            </a:xfrm>
            <a:prstGeom prst="roundRect">
              <a:avLst>
                <a:gd name="adj" fmla="val 3334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9" name="组 18"/>
          <p:cNvGrpSpPr/>
          <p:nvPr/>
        </p:nvGrpSpPr>
        <p:grpSpPr>
          <a:xfrm>
            <a:off x="4851836" y="2797442"/>
            <a:ext cx="6358590" cy="4118065"/>
            <a:chOff x="1851799" y="2800419"/>
            <a:chExt cx="5298450" cy="369182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" t="3500" r="44964" b="69500"/>
            <a:stretch/>
          </p:blipFill>
          <p:spPr>
            <a:xfrm>
              <a:off x="1851799" y="2800419"/>
              <a:ext cx="5298450" cy="36918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/>
            <a:srcRect l="-1" r="1645" b="5854"/>
            <a:stretch/>
          </p:blipFill>
          <p:spPr>
            <a:xfrm>
              <a:off x="2629195" y="3187791"/>
              <a:ext cx="3720946" cy="2401295"/>
            </a:xfrm>
            <a:prstGeom prst="roundRect">
              <a:avLst>
                <a:gd name="adj" fmla="val 4352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32882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47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4     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128108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23099" y="740975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小程序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15" name="成组"/>
          <p:cNvGrpSpPr/>
          <p:nvPr/>
        </p:nvGrpSpPr>
        <p:grpSpPr>
          <a:xfrm>
            <a:off x="5778893" y="1615505"/>
            <a:ext cx="2578723" cy="5311710"/>
            <a:chOff x="0" y="0"/>
            <a:chExt cx="2846397" cy="5863073"/>
          </a:xfrm>
        </p:grpSpPr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846398" cy="58630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25400" dir="5400000" rotWithShape="0">
                <a:srgbClr val="A7A7A7"/>
              </a:outerShdw>
            </a:effectLst>
          </p:spPr>
        </p:pic>
        <p:pic>
          <p:nvPicPr>
            <p:cNvPr id="18" name="image14.jpeg" descr="image14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" r="1" b="2"/>
            <a:stretch>
              <a:fillRect/>
            </a:stretch>
          </p:blipFill>
          <p:spPr>
            <a:xfrm>
              <a:off x="125458" y="120635"/>
              <a:ext cx="2595563" cy="5621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7" y="0"/>
                  </a:moveTo>
                  <a:cubicBezTo>
                    <a:pt x="1707" y="5"/>
                    <a:pt x="1665" y="8"/>
                    <a:pt x="1625" y="14"/>
                  </a:cubicBezTo>
                  <a:cubicBezTo>
                    <a:pt x="952" y="127"/>
                    <a:pt x="423" y="371"/>
                    <a:pt x="178" y="682"/>
                  </a:cubicBezTo>
                  <a:cubicBezTo>
                    <a:pt x="53" y="864"/>
                    <a:pt x="16" y="1068"/>
                    <a:pt x="0" y="1310"/>
                  </a:cubicBezTo>
                  <a:lnTo>
                    <a:pt x="0" y="20289"/>
                  </a:lnTo>
                  <a:cubicBezTo>
                    <a:pt x="16" y="20533"/>
                    <a:pt x="53" y="20736"/>
                    <a:pt x="178" y="20918"/>
                  </a:cubicBezTo>
                  <a:cubicBezTo>
                    <a:pt x="423" y="21229"/>
                    <a:pt x="952" y="21473"/>
                    <a:pt x="1625" y="21586"/>
                  </a:cubicBezTo>
                  <a:cubicBezTo>
                    <a:pt x="1666" y="21592"/>
                    <a:pt x="1707" y="21595"/>
                    <a:pt x="1747" y="21600"/>
                  </a:cubicBezTo>
                  <a:lnTo>
                    <a:pt x="19853" y="21600"/>
                  </a:lnTo>
                  <a:cubicBezTo>
                    <a:pt x="19893" y="21595"/>
                    <a:pt x="19935" y="21592"/>
                    <a:pt x="19975" y="21586"/>
                  </a:cubicBezTo>
                  <a:cubicBezTo>
                    <a:pt x="20648" y="21473"/>
                    <a:pt x="21177" y="21229"/>
                    <a:pt x="21422" y="20918"/>
                  </a:cubicBezTo>
                  <a:cubicBezTo>
                    <a:pt x="21556" y="20723"/>
                    <a:pt x="21587" y="20504"/>
                    <a:pt x="21600" y="20235"/>
                  </a:cubicBezTo>
                  <a:lnTo>
                    <a:pt x="21600" y="1369"/>
                  </a:lnTo>
                  <a:cubicBezTo>
                    <a:pt x="21587" y="1098"/>
                    <a:pt x="21556" y="877"/>
                    <a:pt x="21422" y="682"/>
                  </a:cubicBezTo>
                  <a:cubicBezTo>
                    <a:pt x="21177" y="371"/>
                    <a:pt x="20648" y="127"/>
                    <a:pt x="19975" y="14"/>
                  </a:cubicBezTo>
                  <a:cubicBezTo>
                    <a:pt x="19935" y="8"/>
                    <a:pt x="19893" y="5"/>
                    <a:pt x="19853" y="0"/>
                  </a:cubicBezTo>
                  <a:lnTo>
                    <a:pt x="174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1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07168" y="91964"/>
              <a:ext cx="1432061" cy="207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" name="成组"/>
          <p:cNvGrpSpPr/>
          <p:nvPr/>
        </p:nvGrpSpPr>
        <p:grpSpPr>
          <a:xfrm>
            <a:off x="9005344" y="2199549"/>
            <a:ext cx="5935952" cy="4226298"/>
            <a:chOff x="0" y="0"/>
            <a:chExt cx="5405729" cy="3848788"/>
          </a:xfrm>
        </p:grpSpPr>
        <p:sp>
          <p:nvSpPr>
            <p:cNvPr id="23" name="矩形"/>
            <p:cNvSpPr/>
            <p:nvPr/>
          </p:nvSpPr>
          <p:spPr>
            <a:xfrm>
              <a:off x="0" y="0"/>
              <a:ext cx="5405730" cy="3848789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6350" cap="flat">
              <a:solidFill>
                <a:srgbClr val="DDDDDD"/>
              </a:solidFill>
              <a:prstDash val="solid"/>
              <a:miter lim="400000"/>
            </a:ln>
            <a:effectLst>
              <a:outerShdw blurRad="584200" rotWithShape="0">
                <a:srgbClr val="535353">
                  <a:alpha val="68978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/>
            </a:p>
          </p:txBody>
        </p:sp>
        <p:pic>
          <p:nvPicPr>
            <p:cNvPr id="24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568" b="6232"/>
            <a:stretch>
              <a:fillRect/>
            </a:stretch>
          </p:blipFill>
          <p:spPr>
            <a:xfrm>
              <a:off x="23429" y="955"/>
              <a:ext cx="5333979" cy="1172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436" r="1436"/>
            <a:stretch>
              <a:fillRect/>
            </a:stretch>
          </p:blipFill>
          <p:spPr>
            <a:xfrm>
              <a:off x="54570" y="1080555"/>
              <a:ext cx="5243600" cy="2670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086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3"/>
          <p:cNvSpPr txBox="1"/>
          <p:nvPr/>
        </p:nvSpPr>
        <p:spPr>
          <a:xfrm>
            <a:off x="2323099" y="740975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会员体系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2" name="pic(7).jpg" descr="pic(7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2187" y="2258442"/>
            <a:ext cx="6301714" cy="3542984"/>
          </a:xfrm>
          <a:prstGeom prst="rect">
            <a:avLst/>
          </a:prstGeom>
          <a:ln w="6350">
            <a:solidFill>
              <a:srgbClr val="DDDDDD"/>
            </a:solidFill>
            <a:miter lim="400000"/>
          </a:ln>
          <a:effectLst>
            <a:outerShdw blurRad="355600" rotWithShape="0">
              <a:srgbClr val="535353">
                <a:alpha val="75000"/>
              </a:srgbClr>
            </a:outerShdw>
          </a:effectLst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2003" y="1564454"/>
            <a:ext cx="2277230" cy="4930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7095" y="1564454"/>
            <a:ext cx="2277230" cy="49309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482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8588"/>
          <a:stretch/>
        </p:blipFill>
        <p:spPr>
          <a:xfrm>
            <a:off x="4402517" y="1834594"/>
            <a:ext cx="8261350" cy="48767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325639" y="7608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DSP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9676298" y="2428802"/>
            <a:ext cx="7615735" cy="4709966"/>
            <a:chOff x="3240467" y="1590603"/>
            <a:chExt cx="9256334" cy="572459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5" t="3386" r="42553" b="70312"/>
            <a:stretch/>
          </p:blipFill>
          <p:spPr>
            <a:xfrm>
              <a:off x="3240467" y="1590603"/>
              <a:ext cx="9256334" cy="57245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7008" y="2211492"/>
              <a:ext cx="6457323" cy="3789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2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325639" y="7608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客户服务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4415" t="11320" r="2752" b="4917"/>
          <a:stretch>
            <a:fillRect/>
          </a:stretch>
        </p:blipFill>
        <p:spPr>
          <a:xfrm>
            <a:off x="4666831" y="2125266"/>
            <a:ext cx="5770839" cy="318686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4252" y="2815330"/>
            <a:ext cx="6551970" cy="348246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912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47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5     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156445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22482" t="2517" r="22481" b="14845"/>
          <a:stretch>
            <a:fillRect/>
          </a:stretch>
        </p:blipFill>
        <p:spPr>
          <a:xfrm>
            <a:off x="4924354" y="1727681"/>
            <a:ext cx="2412278" cy="2412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5" name="矩形 1"/>
          <p:cNvSpPr txBox="1"/>
          <p:nvPr/>
        </p:nvSpPr>
        <p:spPr>
          <a:xfrm>
            <a:off x="9064495" y="1433457"/>
            <a:ext cx="7348806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陈霈霖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前喜茶CTO，负责数字营销、会员体系、产品设计、技术研发、IT信息化、大数据。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喜茶GO小程序及其背后数字引擎的设计者，整合点单系统、游戏化会员、业务中台、数据中台，在10个月内积累超千万会员。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2019年6月，创立「vika维格智数」，致力于驱动数字化中国，帮助广大大消费类企业数字化转型。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职业生涯经历平面设计、游戏策划、Web/App开发、技术架构，曾任金山软件架构师，开源有游戏行业技术中台KSFramework框架，产品、研发、运营能力兼备。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4634993" y="4538402"/>
            <a:ext cx="3376009" cy="571491"/>
            <a:chOff x="3939689" y="4514339"/>
            <a:chExt cx="3376009" cy="571491"/>
          </a:xfrm>
        </p:grpSpPr>
        <p:pic>
          <p:nvPicPr>
            <p:cNvPr id="6" name="图像" descr="图像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81962" b="-36114"/>
            <a:stretch/>
          </p:blipFill>
          <p:spPr>
            <a:xfrm>
              <a:off x="3939689" y="4514339"/>
              <a:ext cx="656373" cy="57149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4547936" y="4514339"/>
              <a:ext cx="2767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Vikadata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 维格智数</a:t>
              </a:r>
              <a:endParaRPr kumimoji="1" lang="zh-CN" altLang="en-US" sz="2000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2012848" y="80315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一个小程序的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背后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596536" y="1604064"/>
            <a:ext cx="12819546" cy="5209112"/>
            <a:chOff x="4596536" y="1604064"/>
            <a:chExt cx="10306688" cy="4188034"/>
          </a:xfrm>
        </p:grpSpPr>
        <p:sp>
          <p:nvSpPr>
            <p:cNvPr id="9" name="订单管理"/>
            <p:cNvSpPr/>
            <p:nvPr/>
          </p:nvSpPr>
          <p:spPr>
            <a:xfrm>
              <a:off x="7003090" y="2077808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订单管理</a:t>
              </a:r>
            </a:p>
          </p:txBody>
        </p:sp>
        <p:sp>
          <p:nvSpPr>
            <p:cNvPr id="10" name="会员管理"/>
            <p:cNvSpPr/>
            <p:nvPr/>
          </p:nvSpPr>
          <p:spPr>
            <a:xfrm>
              <a:off x="7003090" y="381380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会员管理</a:t>
              </a:r>
            </a:p>
          </p:txBody>
        </p:sp>
        <p:sp>
          <p:nvSpPr>
            <p:cNvPr id="11" name="门店管理"/>
            <p:cNvSpPr/>
            <p:nvPr/>
          </p:nvSpPr>
          <p:spPr>
            <a:xfrm>
              <a:off x="8016591" y="2077808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门店管理</a:t>
              </a:r>
            </a:p>
          </p:txBody>
        </p:sp>
        <p:sp>
          <p:nvSpPr>
            <p:cNvPr id="12" name="供应链管理"/>
            <p:cNvSpPr/>
            <p:nvPr/>
          </p:nvSpPr>
          <p:spPr>
            <a:xfrm>
              <a:off x="11239038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供应链管理</a:t>
              </a:r>
            </a:p>
          </p:txBody>
        </p:sp>
        <p:sp>
          <p:nvSpPr>
            <p:cNvPr id="13" name="财务管理"/>
            <p:cNvSpPr/>
            <p:nvPr/>
          </p:nvSpPr>
          <p:spPr>
            <a:xfrm>
              <a:off x="11239038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财务管理</a:t>
              </a:r>
            </a:p>
          </p:txBody>
        </p:sp>
        <p:sp>
          <p:nvSpPr>
            <p:cNvPr id="14" name="线条"/>
            <p:cNvSpPr/>
            <p:nvPr/>
          </p:nvSpPr>
          <p:spPr>
            <a:xfrm>
              <a:off x="4596536" y="5194800"/>
              <a:ext cx="10306688" cy="1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5" name="营销平台"/>
            <p:cNvSpPr/>
            <p:nvPr/>
          </p:nvSpPr>
          <p:spPr>
            <a:xfrm>
              <a:off x="8016591" y="3813800"/>
              <a:ext cx="941365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营销平台</a:t>
              </a:r>
            </a:p>
          </p:txBody>
        </p:sp>
        <p:sp>
          <p:nvSpPr>
            <p:cNvPr id="16" name="IT设施管理"/>
            <p:cNvSpPr/>
            <p:nvPr/>
          </p:nvSpPr>
          <p:spPr>
            <a:xfrm>
              <a:off x="13249638" y="2660167"/>
              <a:ext cx="1327539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IT设施管理</a:t>
              </a:r>
            </a:p>
          </p:txBody>
        </p:sp>
        <p:sp>
          <p:nvSpPr>
            <p:cNvPr id="17" name="行政管理"/>
            <p:cNvSpPr/>
            <p:nvPr/>
          </p:nvSpPr>
          <p:spPr>
            <a:xfrm>
              <a:off x="11239038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行政管理</a:t>
              </a:r>
            </a:p>
          </p:txBody>
        </p:sp>
        <p:sp>
          <p:nvSpPr>
            <p:cNvPr id="18" name="大数据管理"/>
            <p:cNvSpPr/>
            <p:nvPr/>
          </p:nvSpPr>
          <p:spPr>
            <a:xfrm>
              <a:off x="13249638" y="3256229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大数据管理</a:t>
              </a:r>
            </a:p>
          </p:txBody>
        </p:sp>
        <p:sp>
          <p:nvSpPr>
            <p:cNvPr id="19" name="电商平台"/>
            <p:cNvSpPr/>
            <p:nvPr/>
          </p:nvSpPr>
          <p:spPr>
            <a:xfrm>
              <a:off x="4899758" y="206962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电商平台</a:t>
              </a:r>
            </a:p>
          </p:txBody>
        </p:sp>
        <p:sp>
          <p:nvSpPr>
            <p:cNvPr id="20" name="O2O平台"/>
            <p:cNvSpPr/>
            <p:nvPr/>
          </p:nvSpPr>
          <p:spPr>
            <a:xfrm>
              <a:off x="4899758" y="2668012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O2O平台</a:t>
              </a:r>
            </a:p>
          </p:txBody>
        </p:sp>
        <p:sp>
          <p:nvSpPr>
            <p:cNvPr id="21" name="APP"/>
            <p:cNvSpPr/>
            <p:nvPr/>
          </p:nvSpPr>
          <p:spPr>
            <a:xfrm>
              <a:off x="4899758" y="3266405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</a:p>
          </p:txBody>
        </p:sp>
        <p:sp>
          <p:nvSpPr>
            <p:cNvPr id="22" name="客户触点"/>
            <p:cNvSpPr txBox="1"/>
            <p:nvPr/>
          </p:nvSpPr>
          <p:spPr>
            <a:xfrm>
              <a:off x="4937159" y="1611197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客户触点</a:t>
              </a:r>
            </a:p>
          </p:txBody>
        </p:sp>
        <p:sp>
          <p:nvSpPr>
            <p:cNvPr id="23" name="小程序"/>
            <p:cNvSpPr/>
            <p:nvPr/>
          </p:nvSpPr>
          <p:spPr>
            <a:xfrm>
              <a:off x="4899758" y="3864797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小程序</a:t>
              </a:r>
            </a:p>
          </p:txBody>
        </p:sp>
        <p:sp>
          <p:nvSpPr>
            <p:cNvPr id="24" name="门店触点"/>
            <p:cNvSpPr txBox="1"/>
            <p:nvPr/>
          </p:nvSpPr>
          <p:spPr>
            <a:xfrm>
              <a:off x="7563270" y="1604064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门店触点</a:t>
              </a:r>
            </a:p>
          </p:txBody>
        </p:sp>
        <p:sp>
          <p:nvSpPr>
            <p:cNvPr id="25" name="总部触点"/>
            <p:cNvSpPr txBox="1"/>
            <p:nvPr/>
          </p:nvSpPr>
          <p:spPr>
            <a:xfrm>
              <a:off x="10758299" y="1841678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总部触点</a:t>
              </a:r>
            </a:p>
          </p:txBody>
        </p:sp>
        <p:sp>
          <p:nvSpPr>
            <p:cNvPr id="26" name="C 用户体验…"/>
            <p:cNvSpPr txBox="1"/>
            <p:nvPr/>
          </p:nvSpPr>
          <p:spPr>
            <a:xfrm>
              <a:off x="4824372" y="5185122"/>
              <a:ext cx="1079684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C 用户体验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消费者</a:t>
              </a:r>
            </a:p>
          </p:txBody>
        </p:sp>
        <p:sp>
          <p:nvSpPr>
            <p:cNvPr id="27" name="B 业务流程…"/>
            <p:cNvSpPr txBox="1"/>
            <p:nvPr/>
          </p:nvSpPr>
          <p:spPr>
            <a:xfrm>
              <a:off x="9213554" y="5185122"/>
              <a:ext cx="1072651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 业务流程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职能人员</a:t>
              </a:r>
            </a:p>
          </p:txBody>
        </p:sp>
        <p:sp>
          <p:nvSpPr>
            <p:cNvPr id="28" name="D 大数据…"/>
            <p:cNvSpPr txBox="1"/>
            <p:nvPr/>
          </p:nvSpPr>
          <p:spPr>
            <a:xfrm>
              <a:off x="13595704" y="5185122"/>
              <a:ext cx="889592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D 大数据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科技人员</a:t>
              </a:r>
            </a:p>
          </p:txBody>
        </p:sp>
        <p:sp>
          <p:nvSpPr>
            <p:cNvPr id="29" name="用户资产"/>
            <p:cNvSpPr/>
            <p:nvPr/>
          </p:nvSpPr>
          <p:spPr>
            <a:xfrm>
              <a:off x="7003090" y="4378840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用户资产</a:t>
              </a:r>
            </a:p>
          </p:txBody>
        </p:sp>
        <p:sp>
          <p:nvSpPr>
            <p:cNvPr id="30" name="人力资源管理"/>
            <p:cNvSpPr/>
            <p:nvPr/>
          </p:nvSpPr>
          <p:spPr>
            <a:xfrm>
              <a:off x="9800325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人力资源管理</a:t>
              </a:r>
            </a:p>
          </p:txBody>
        </p:sp>
        <p:sp>
          <p:nvSpPr>
            <p:cNvPr id="31" name="商业智能"/>
            <p:cNvSpPr/>
            <p:nvPr/>
          </p:nvSpPr>
          <p:spPr>
            <a:xfrm>
              <a:off x="9800325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商业智能</a:t>
              </a:r>
            </a:p>
          </p:txBody>
        </p:sp>
        <p:sp>
          <p:nvSpPr>
            <p:cNvPr id="32" name="数字触点"/>
            <p:cNvSpPr txBox="1"/>
            <p:nvPr/>
          </p:nvSpPr>
          <p:spPr>
            <a:xfrm>
              <a:off x="13479446" y="2150017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数字触点</a:t>
              </a:r>
            </a:p>
          </p:txBody>
        </p:sp>
        <p:sp>
          <p:nvSpPr>
            <p:cNvPr id="33" name="渠道整合"/>
            <p:cNvSpPr/>
            <p:nvPr/>
          </p:nvSpPr>
          <p:spPr>
            <a:xfrm>
              <a:off x="8016591" y="437884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渠道整合</a:t>
              </a:r>
            </a:p>
          </p:txBody>
        </p:sp>
        <p:sp>
          <p:nvSpPr>
            <p:cNvPr id="34" name="效率管理"/>
            <p:cNvSpPr/>
            <p:nvPr/>
          </p:nvSpPr>
          <p:spPr>
            <a:xfrm>
              <a:off x="8016591" y="271088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效率管理</a:t>
              </a:r>
            </a:p>
          </p:txBody>
        </p:sp>
        <p:sp>
          <p:nvSpPr>
            <p:cNvPr id="35" name="营销触点"/>
            <p:cNvSpPr txBox="1"/>
            <p:nvPr/>
          </p:nvSpPr>
          <p:spPr>
            <a:xfrm>
              <a:off x="7563270" y="3336853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营销触点</a:t>
              </a:r>
            </a:p>
          </p:txBody>
        </p:sp>
        <p:sp>
          <p:nvSpPr>
            <p:cNvPr id="36" name="货物管理"/>
            <p:cNvSpPr/>
            <p:nvPr/>
          </p:nvSpPr>
          <p:spPr>
            <a:xfrm>
              <a:off x="7003090" y="2712658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货物管理</a:t>
              </a:r>
            </a:p>
          </p:txBody>
        </p:sp>
        <p:sp>
          <p:nvSpPr>
            <p:cNvPr id="37" name="项目管理"/>
            <p:cNvSpPr/>
            <p:nvPr/>
          </p:nvSpPr>
          <p:spPr>
            <a:xfrm>
              <a:off x="9800325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项目管理</a:t>
              </a:r>
            </a:p>
          </p:txBody>
        </p:sp>
        <p:sp>
          <p:nvSpPr>
            <p:cNvPr id="38" name="流程管理"/>
            <p:cNvSpPr/>
            <p:nvPr/>
          </p:nvSpPr>
          <p:spPr>
            <a:xfrm>
              <a:off x="9800325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流程管理</a:t>
              </a:r>
            </a:p>
          </p:txBody>
        </p:sp>
        <p:sp>
          <p:nvSpPr>
            <p:cNvPr id="39" name="培训管理"/>
            <p:cNvSpPr/>
            <p:nvPr/>
          </p:nvSpPr>
          <p:spPr>
            <a:xfrm>
              <a:off x="11239038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培训管理</a:t>
              </a:r>
            </a:p>
          </p:txBody>
        </p:sp>
        <p:sp>
          <p:nvSpPr>
            <p:cNvPr id="40" name="矩形"/>
            <p:cNvSpPr/>
            <p:nvPr/>
          </p:nvSpPr>
          <p:spPr>
            <a:xfrm>
              <a:off x="4778452" y="1997946"/>
              <a:ext cx="1171524" cy="2988067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1" name="矩形"/>
            <p:cNvSpPr/>
            <p:nvPr/>
          </p:nvSpPr>
          <p:spPr>
            <a:xfrm>
              <a:off x="6913079" y="1998840"/>
              <a:ext cx="2133517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2" name="矩形"/>
            <p:cNvSpPr/>
            <p:nvPr/>
          </p:nvSpPr>
          <p:spPr>
            <a:xfrm>
              <a:off x="6913671" y="3674666"/>
              <a:ext cx="2132333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3" name="矩形"/>
            <p:cNvSpPr/>
            <p:nvPr/>
          </p:nvSpPr>
          <p:spPr>
            <a:xfrm>
              <a:off x="9673417" y="2230854"/>
              <a:ext cx="3002901" cy="2526153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4" name="矩形"/>
            <p:cNvSpPr/>
            <p:nvPr/>
          </p:nvSpPr>
          <p:spPr>
            <a:xfrm>
              <a:off x="13125339" y="2595863"/>
              <a:ext cx="1541351" cy="178306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cxnSp>
          <p:nvCxnSpPr>
            <p:cNvPr id="45" name="连接线"/>
            <p:cNvCxnSpPr>
              <a:stCxn id="48" idx="3"/>
              <a:endCxn id="49" idx="1"/>
            </p:cNvCxnSpPr>
            <p:nvPr/>
          </p:nvCxnSpPr>
          <p:spPr>
            <a:xfrm flipV="1">
              <a:off x="5949976" y="2637533"/>
              <a:ext cx="963103" cy="85444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6" name="连接线"/>
            <p:cNvCxnSpPr>
              <a:stCxn id="48" idx="3"/>
              <a:endCxn id="50" idx="1"/>
            </p:cNvCxnSpPr>
            <p:nvPr/>
          </p:nvCxnSpPr>
          <p:spPr>
            <a:xfrm>
              <a:off x="5949976" y="3491980"/>
              <a:ext cx="963695" cy="82137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7" name="连接线"/>
            <p:cNvCxnSpPr>
              <a:stCxn id="49" idx="3"/>
              <a:endCxn id="51" idx="1"/>
            </p:cNvCxnSpPr>
            <p:nvPr/>
          </p:nvCxnSpPr>
          <p:spPr>
            <a:xfrm>
              <a:off x="9046596" y="2637533"/>
              <a:ext cx="626821" cy="85639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8" name="连接线"/>
            <p:cNvCxnSpPr>
              <a:stCxn id="50" idx="3"/>
              <a:endCxn id="51" idx="1"/>
            </p:cNvCxnSpPr>
            <p:nvPr/>
          </p:nvCxnSpPr>
          <p:spPr>
            <a:xfrm flipV="1">
              <a:off x="9046004" y="3493931"/>
              <a:ext cx="627413" cy="8194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</a:ln>
          </p:spPr>
        </p:cxnSp>
        <p:cxnSp>
          <p:nvCxnSpPr>
            <p:cNvPr id="49" name="连接线"/>
            <p:cNvCxnSpPr>
              <a:stCxn id="51" idx="3"/>
            </p:cNvCxnSpPr>
            <p:nvPr/>
          </p:nvCxnSpPr>
          <p:spPr>
            <a:xfrm flipV="1">
              <a:off x="12676318" y="3487395"/>
              <a:ext cx="449021" cy="6536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sp>
          <p:nvSpPr>
            <p:cNvPr id="50" name="数字系统管理"/>
            <p:cNvSpPr/>
            <p:nvPr/>
          </p:nvSpPr>
          <p:spPr>
            <a:xfrm>
              <a:off x="13249638" y="385229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数字系统管理</a:t>
              </a:r>
            </a:p>
          </p:txBody>
        </p:sp>
        <p:sp>
          <p:nvSpPr>
            <p:cNvPr id="51" name="品牌门店"/>
            <p:cNvSpPr/>
            <p:nvPr/>
          </p:nvSpPr>
          <p:spPr>
            <a:xfrm>
              <a:off x="4883044" y="4463189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品牌门店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2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06770" y="30919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什么是中台？</a:t>
            </a:r>
          </a:p>
        </p:txBody>
      </p:sp>
    </p:spTree>
    <p:extLst>
      <p:ext uri="{BB962C8B-B14F-4D97-AF65-F5344CB8AC3E}">
        <p14:creationId xmlns:p14="http://schemas.microsoft.com/office/powerpoint/2010/main" val="6410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营销中台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92" y="1963640"/>
            <a:ext cx="10645258" cy="49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营销中台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10096500" y="556256"/>
            <a:ext cx="7391399" cy="5781166"/>
            <a:chOff x="6681336" y="1142999"/>
            <a:chExt cx="8196714" cy="59444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7" t="71354" r="7283" b="4167"/>
            <a:stretch/>
          </p:blipFill>
          <p:spPr>
            <a:xfrm>
              <a:off x="6681336" y="1142999"/>
              <a:ext cx="8196714" cy="594449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8544" y="1844113"/>
              <a:ext cx="6428456" cy="34730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082" y="2552700"/>
            <a:ext cx="7998521" cy="3632322"/>
          </a:xfrm>
          <a:prstGeom prst="roundRect">
            <a:avLst>
              <a:gd name="adj" fmla="val 5808"/>
            </a:avLst>
          </a:prstGeom>
        </p:spPr>
      </p:pic>
    </p:spTree>
    <p:extLst>
      <p:ext uri="{BB962C8B-B14F-4D97-AF65-F5344CB8AC3E}">
        <p14:creationId xmlns:p14="http://schemas.microsoft.com/office/powerpoint/2010/main" val="13133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管理中台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9686" y="1797884"/>
            <a:ext cx="9989500" cy="4888665"/>
          </a:xfrm>
          <a:prstGeom prst="roundRect">
            <a:avLst>
              <a:gd name="adj" fmla="val 2639"/>
            </a:avLst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2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数据中台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3345"/>
          <a:stretch>
            <a:fillRect/>
          </a:stretch>
        </p:blipFill>
        <p:spPr>
          <a:xfrm>
            <a:off x="4243294" y="1627807"/>
            <a:ext cx="11784179" cy="5211097"/>
          </a:xfrm>
          <a:prstGeom prst="roundRect">
            <a:avLst>
              <a:gd name="adj" fmla="val 2905"/>
            </a:avLst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96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大数据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BI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5" name="图像" descr="图像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3" t="3492" r="1907" b="3946"/>
          <a:stretch/>
        </p:blipFill>
        <p:spPr>
          <a:xfrm>
            <a:off x="5140869" y="1902271"/>
            <a:ext cx="8359978" cy="4659688"/>
          </a:xfrm>
          <a:prstGeom prst="roundRect">
            <a:avLst>
              <a:gd name="adj" fmla="val 8024"/>
            </a:avLst>
          </a:prstGeom>
          <a:ln w="12700">
            <a:miter lim="400000"/>
          </a:ln>
        </p:spPr>
      </p:pic>
      <p:sp>
        <p:nvSpPr>
          <p:cNvPr id="2" name="矩形 1"/>
          <p:cNvSpPr/>
          <p:nvPr/>
        </p:nvSpPr>
        <p:spPr>
          <a:xfrm>
            <a:off x="13984940" y="3480119"/>
            <a:ext cx="4195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自动识别会员身份</a:t>
            </a:r>
          </a:p>
          <a:p>
            <a:pPr>
              <a:defRPr sz="220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实时查看客流信息性别、</a:t>
            </a:r>
          </a:p>
          <a:p>
            <a:pPr>
              <a:defRPr sz="220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年龄、会员占比一览无余</a:t>
            </a:r>
          </a:p>
        </p:txBody>
      </p:sp>
    </p:spTree>
    <p:extLst>
      <p:ext uri="{BB962C8B-B14F-4D97-AF65-F5344CB8AC3E}">
        <p14:creationId xmlns:p14="http://schemas.microsoft.com/office/powerpoint/2010/main" val="9230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用户标签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473" y="1607705"/>
            <a:ext cx="11293079" cy="5079965"/>
          </a:xfrm>
          <a:prstGeom prst="roundRect">
            <a:avLst>
              <a:gd name="adj" fmla="val 2549"/>
            </a:avLst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文本框 44"/>
          <p:cNvSpPr txBox="1"/>
          <p:nvPr/>
        </p:nvSpPr>
        <p:spPr>
          <a:xfrm>
            <a:off x="2540645" y="617367"/>
            <a:ext cx="3525488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pPr algn="l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</a:t>
            </a:r>
            <a:endParaRPr lang="en-US" altLang="zh-CN" sz="2800" dirty="0" smtClean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l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企业大数据源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27" y="1509919"/>
            <a:ext cx="9389988" cy="4723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矩形 1"/>
          <p:cNvSpPr/>
          <p:nvPr/>
        </p:nvSpPr>
        <p:spPr>
          <a:xfrm>
            <a:off x="3878745" y="2856096"/>
            <a:ext cx="43747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可视化的数据管理平台：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杜绝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Excel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文件满天飞；</a:t>
            </a:r>
            <a:b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节省文员工作成本；</a:t>
            </a:r>
            <a:b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轻松而专业实现数字化转型。</a:t>
            </a:r>
            <a:endParaRPr kumimoji="1" lang="zh-CN" altLang="en-US"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79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69979" y="1714105"/>
            <a:ext cx="7871012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我们的愿景：用数字工具推动人类进步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我们希望在云计算、大数据、区块链时代，创造和应用极致体验的数字化工具，以全新的方式去改善人们的生活与工作，推动人类社会的进步。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我们的使命：致力驱动数字化中国</a:t>
            </a:r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3685391" y="2515853"/>
            <a:ext cx="45719" cy="28606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860" y="2758928"/>
            <a:ext cx="2207107" cy="21951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714" y="2828914"/>
            <a:ext cx="2077664" cy="205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4"/>
          <p:cNvSpPr txBox="1"/>
          <p:nvPr/>
        </p:nvSpPr>
        <p:spPr>
          <a:xfrm>
            <a:off x="2043836" y="80268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一个小程序的表面</a:t>
            </a:r>
          </a:p>
        </p:txBody>
      </p:sp>
      <p:pic>
        <p:nvPicPr>
          <p:cNvPr id="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6743" y="1514486"/>
            <a:ext cx="2302433" cy="498647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2568" y="1514486"/>
            <a:ext cx="2302432" cy="498647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8392" y="1459254"/>
            <a:ext cx="2353438" cy="509693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75222" y="1459254"/>
            <a:ext cx="2353437" cy="509693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87586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2012848" y="80315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一个小程序的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背后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596536" y="1604064"/>
            <a:ext cx="12819546" cy="5209112"/>
            <a:chOff x="4596536" y="1604064"/>
            <a:chExt cx="10306688" cy="4188034"/>
          </a:xfrm>
        </p:grpSpPr>
        <p:sp>
          <p:nvSpPr>
            <p:cNvPr id="9" name="订单管理"/>
            <p:cNvSpPr/>
            <p:nvPr/>
          </p:nvSpPr>
          <p:spPr>
            <a:xfrm>
              <a:off x="7003090" y="2077808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订单管理</a:t>
              </a:r>
            </a:p>
          </p:txBody>
        </p:sp>
        <p:sp>
          <p:nvSpPr>
            <p:cNvPr id="10" name="会员管理"/>
            <p:cNvSpPr/>
            <p:nvPr/>
          </p:nvSpPr>
          <p:spPr>
            <a:xfrm>
              <a:off x="7003090" y="381380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会员管理</a:t>
              </a:r>
            </a:p>
          </p:txBody>
        </p:sp>
        <p:sp>
          <p:nvSpPr>
            <p:cNvPr id="11" name="门店管理"/>
            <p:cNvSpPr/>
            <p:nvPr/>
          </p:nvSpPr>
          <p:spPr>
            <a:xfrm>
              <a:off x="8016591" y="2077808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门店管理</a:t>
              </a:r>
            </a:p>
          </p:txBody>
        </p:sp>
        <p:sp>
          <p:nvSpPr>
            <p:cNvPr id="12" name="供应链管理"/>
            <p:cNvSpPr/>
            <p:nvPr/>
          </p:nvSpPr>
          <p:spPr>
            <a:xfrm>
              <a:off x="11239038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供应链管理</a:t>
              </a:r>
            </a:p>
          </p:txBody>
        </p:sp>
        <p:sp>
          <p:nvSpPr>
            <p:cNvPr id="13" name="财务管理"/>
            <p:cNvSpPr/>
            <p:nvPr/>
          </p:nvSpPr>
          <p:spPr>
            <a:xfrm>
              <a:off x="11239038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财务管理</a:t>
              </a:r>
            </a:p>
          </p:txBody>
        </p:sp>
        <p:sp>
          <p:nvSpPr>
            <p:cNvPr id="14" name="线条"/>
            <p:cNvSpPr/>
            <p:nvPr/>
          </p:nvSpPr>
          <p:spPr>
            <a:xfrm>
              <a:off x="4596536" y="5194800"/>
              <a:ext cx="10306688" cy="1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5" name="营销平台"/>
            <p:cNvSpPr/>
            <p:nvPr/>
          </p:nvSpPr>
          <p:spPr>
            <a:xfrm>
              <a:off x="8016591" y="3813800"/>
              <a:ext cx="941365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营销平台</a:t>
              </a:r>
            </a:p>
          </p:txBody>
        </p:sp>
        <p:sp>
          <p:nvSpPr>
            <p:cNvPr id="16" name="IT设施管理"/>
            <p:cNvSpPr/>
            <p:nvPr/>
          </p:nvSpPr>
          <p:spPr>
            <a:xfrm>
              <a:off x="13249638" y="2660167"/>
              <a:ext cx="1327539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IT设施管理</a:t>
              </a:r>
            </a:p>
          </p:txBody>
        </p:sp>
        <p:sp>
          <p:nvSpPr>
            <p:cNvPr id="17" name="行政管理"/>
            <p:cNvSpPr/>
            <p:nvPr/>
          </p:nvSpPr>
          <p:spPr>
            <a:xfrm>
              <a:off x="11239038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行政管理</a:t>
              </a:r>
            </a:p>
          </p:txBody>
        </p:sp>
        <p:sp>
          <p:nvSpPr>
            <p:cNvPr id="18" name="大数据管理"/>
            <p:cNvSpPr/>
            <p:nvPr/>
          </p:nvSpPr>
          <p:spPr>
            <a:xfrm>
              <a:off x="13249638" y="3256229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大数据管理</a:t>
              </a:r>
            </a:p>
          </p:txBody>
        </p:sp>
        <p:sp>
          <p:nvSpPr>
            <p:cNvPr id="19" name="电商平台"/>
            <p:cNvSpPr/>
            <p:nvPr/>
          </p:nvSpPr>
          <p:spPr>
            <a:xfrm>
              <a:off x="4899758" y="206962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电商平台</a:t>
              </a:r>
            </a:p>
          </p:txBody>
        </p:sp>
        <p:sp>
          <p:nvSpPr>
            <p:cNvPr id="20" name="O2O平台"/>
            <p:cNvSpPr/>
            <p:nvPr/>
          </p:nvSpPr>
          <p:spPr>
            <a:xfrm>
              <a:off x="4899758" y="2668012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O2O平台</a:t>
              </a:r>
            </a:p>
          </p:txBody>
        </p:sp>
        <p:sp>
          <p:nvSpPr>
            <p:cNvPr id="21" name="APP"/>
            <p:cNvSpPr/>
            <p:nvPr/>
          </p:nvSpPr>
          <p:spPr>
            <a:xfrm>
              <a:off x="4899758" y="3266405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</a:p>
          </p:txBody>
        </p:sp>
        <p:sp>
          <p:nvSpPr>
            <p:cNvPr id="22" name="客户触点"/>
            <p:cNvSpPr txBox="1"/>
            <p:nvPr/>
          </p:nvSpPr>
          <p:spPr>
            <a:xfrm>
              <a:off x="4937159" y="1611197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客户触点</a:t>
              </a:r>
            </a:p>
          </p:txBody>
        </p:sp>
        <p:sp>
          <p:nvSpPr>
            <p:cNvPr id="23" name="小程序"/>
            <p:cNvSpPr/>
            <p:nvPr/>
          </p:nvSpPr>
          <p:spPr>
            <a:xfrm>
              <a:off x="4899758" y="3864797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小程序</a:t>
              </a:r>
            </a:p>
          </p:txBody>
        </p:sp>
        <p:sp>
          <p:nvSpPr>
            <p:cNvPr id="24" name="门店触点"/>
            <p:cNvSpPr txBox="1"/>
            <p:nvPr/>
          </p:nvSpPr>
          <p:spPr>
            <a:xfrm>
              <a:off x="7563270" y="1604064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门店触点</a:t>
              </a:r>
            </a:p>
          </p:txBody>
        </p:sp>
        <p:sp>
          <p:nvSpPr>
            <p:cNvPr id="25" name="总部触点"/>
            <p:cNvSpPr txBox="1"/>
            <p:nvPr/>
          </p:nvSpPr>
          <p:spPr>
            <a:xfrm>
              <a:off x="10758299" y="1841678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总部触点</a:t>
              </a:r>
            </a:p>
          </p:txBody>
        </p:sp>
        <p:sp>
          <p:nvSpPr>
            <p:cNvPr id="26" name="C 用户体验…"/>
            <p:cNvSpPr txBox="1"/>
            <p:nvPr/>
          </p:nvSpPr>
          <p:spPr>
            <a:xfrm>
              <a:off x="4824372" y="5185122"/>
              <a:ext cx="1079684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C 用户体验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消费者</a:t>
              </a:r>
            </a:p>
          </p:txBody>
        </p:sp>
        <p:sp>
          <p:nvSpPr>
            <p:cNvPr id="27" name="B 业务流程…"/>
            <p:cNvSpPr txBox="1"/>
            <p:nvPr/>
          </p:nvSpPr>
          <p:spPr>
            <a:xfrm>
              <a:off x="9213554" y="5185122"/>
              <a:ext cx="1072651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 业务流程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职能人员</a:t>
              </a:r>
            </a:p>
          </p:txBody>
        </p:sp>
        <p:sp>
          <p:nvSpPr>
            <p:cNvPr id="28" name="D 大数据…"/>
            <p:cNvSpPr txBox="1"/>
            <p:nvPr/>
          </p:nvSpPr>
          <p:spPr>
            <a:xfrm>
              <a:off x="13595704" y="5185122"/>
              <a:ext cx="889592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D 大数据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科技人员</a:t>
              </a:r>
            </a:p>
          </p:txBody>
        </p:sp>
        <p:sp>
          <p:nvSpPr>
            <p:cNvPr id="29" name="用户资产"/>
            <p:cNvSpPr/>
            <p:nvPr/>
          </p:nvSpPr>
          <p:spPr>
            <a:xfrm>
              <a:off x="7003090" y="4378840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用户资产</a:t>
              </a:r>
            </a:p>
          </p:txBody>
        </p:sp>
        <p:sp>
          <p:nvSpPr>
            <p:cNvPr id="30" name="人力资源管理"/>
            <p:cNvSpPr/>
            <p:nvPr/>
          </p:nvSpPr>
          <p:spPr>
            <a:xfrm>
              <a:off x="9800325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人力资源管理</a:t>
              </a:r>
            </a:p>
          </p:txBody>
        </p:sp>
        <p:sp>
          <p:nvSpPr>
            <p:cNvPr id="31" name="商业智能"/>
            <p:cNvSpPr/>
            <p:nvPr/>
          </p:nvSpPr>
          <p:spPr>
            <a:xfrm>
              <a:off x="9800325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商业智能</a:t>
              </a:r>
            </a:p>
          </p:txBody>
        </p:sp>
        <p:sp>
          <p:nvSpPr>
            <p:cNvPr id="32" name="数字触点"/>
            <p:cNvSpPr txBox="1"/>
            <p:nvPr/>
          </p:nvSpPr>
          <p:spPr>
            <a:xfrm>
              <a:off x="13479446" y="2150017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数字触点</a:t>
              </a:r>
            </a:p>
          </p:txBody>
        </p:sp>
        <p:sp>
          <p:nvSpPr>
            <p:cNvPr id="33" name="渠道整合"/>
            <p:cNvSpPr/>
            <p:nvPr/>
          </p:nvSpPr>
          <p:spPr>
            <a:xfrm>
              <a:off x="8016591" y="437884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渠道整合</a:t>
              </a:r>
            </a:p>
          </p:txBody>
        </p:sp>
        <p:sp>
          <p:nvSpPr>
            <p:cNvPr id="34" name="效率管理"/>
            <p:cNvSpPr/>
            <p:nvPr/>
          </p:nvSpPr>
          <p:spPr>
            <a:xfrm>
              <a:off x="8016591" y="271088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效率管理</a:t>
              </a:r>
            </a:p>
          </p:txBody>
        </p:sp>
        <p:sp>
          <p:nvSpPr>
            <p:cNvPr id="35" name="营销触点"/>
            <p:cNvSpPr txBox="1"/>
            <p:nvPr/>
          </p:nvSpPr>
          <p:spPr>
            <a:xfrm>
              <a:off x="7563270" y="3336853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营销触点</a:t>
              </a:r>
            </a:p>
          </p:txBody>
        </p:sp>
        <p:sp>
          <p:nvSpPr>
            <p:cNvPr id="36" name="货物管理"/>
            <p:cNvSpPr/>
            <p:nvPr/>
          </p:nvSpPr>
          <p:spPr>
            <a:xfrm>
              <a:off x="7003090" y="2712658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货物管理</a:t>
              </a:r>
            </a:p>
          </p:txBody>
        </p:sp>
        <p:sp>
          <p:nvSpPr>
            <p:cNvPr id="37" name="项目管理"/>
            <p:cNvSpPr/>
            <p:nvPr/>
          </p:nvSpPr>
          <p:spPr>
            <a:xfrm>
              <a:off x="9800325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项目管理</a:t>
              </a:r>
            </a:p>
          </p:txBody>
        </p:sp>
        <p:sp>
          <p:nvSpPr>
            <p:cNvPr id="38" name="流程管理"/>
            <p:cNvSpPr/>
            <p:nvPr/>
          </p:nvSpPr>
          <p:spPr>
            <a:xfrm>
              <a:off x="9800325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流程管理</a:t>
              </a:r>
            </a:p>
          </p:txBody>
        </p:sp>
        <p:sp>
          <p:nvSpPr>
            <p:cNvPr id="39" name="培训管理"/>
            <p:cNvSpPr/>
            <p:nvPr/>
          </p:nvSpPr>
          <p:spPr>
            <a:xfrm>
              <a:off x="11239038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培训管理</a:t>
              </a:r>
            </a:p>
          </p:txBody>
        </p:sp>
        <p:sp>
          <p:nvSpPr>
            <p:cNvPr id="40" name="矩形"/>
            <p:cNvSpPr/>
            <p:nvPr/>
          </p:nvSpPr>
          <p:spPr>
            <a:xfrm>
              <a:off x="4778452" y="1997946"/>
              <a:ext cx="1171524" cy="2988067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1" name="矩形"/>
            <p:cNvSpPr/>
            <p:nvPr/>
          </p:nvSpPr>
          <p:spPr>
            <a:xfrm>
              <a:off x="6913079" y="1998840"/>
              <a:ext cx="2133517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2" name="矩形"/>
            <p:cNvSpPr/>
            <p:nvPr/>
          </p:nvSpPr>
          <p:spPr>
            <a:xfrm>
              <a:off x="6913671" y="3674666"/>
              <a:ext cx="2132333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3" name="矩形"/>
            <p:cNvSpPr/>
            <p:nvPr/>
          </p:nvSpPr>
          <p:spPr>
            <a:xfrm>
              <a:off x="9673417" y="2230854"/>
              <a:ext cx="3002901" cy="2526153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4" name="矩形"/>
            <p:cNvSpPr/>
            <p:nvPr/>
          </p:nvSpPr>
          <p:spPr>
            <a:xfrm>
              <a:off x="13125339" y="2595863"/>
              <a:ext cx="1541351" cy="178306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cxnSp>
          <p:nvCxnSpPr>
            <p:cNvPr id="45" name="连接线"/>
            <p:cNvCxnSpPr>
              <a:stCxn id="48" idx="3"/>
              <a:endCxn id="49" idx="1"/>
            </p:cNvCxnSpPr>
            <p:nvPr/>
          </p:nvCxnSpPr>
          <p:spPr>
            <a:xfrm flipV="1">
              <a:off x="5949976" y="2637533"/>
              <a:ext cx="963103" cy="85444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6" name="连接线"/>
            <p:cNvCxnSpPr>
              <a:stCxn id="48" idx="3"/>
              <a:endCxn id="50" idx="1"/>
            </p:cNvCxnSpPr>
            <p:nvPr/>
          </p:nvCxnSpPr>
          <p:spPr>
            <a:xfrm>
              <a:off x="5949976" y="3491980"/>
              <a:ext cx="963695" cy="82137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7" name="连接线"/>
            <p:cNvCxnSpPr>
              <a:stCxn id="49" idx="3"/>
              <a:endCxn id="51" idx="1"/>
            </p:cNvCxnSpPr>
            <p:nvPr/>
          </p:nvCxnSpPr>
          <p:spPr>
            <a:xfrm>
              <a:off x="9046596" y="2637533"/>
              <a:ext cx="626821" cy="85639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8" name="连接线"/>
            <p:cNvCxnSpPr>
              <a:stCxn id="50" idx="3"/>
              <a:endCxn id="51" idx="1"/>
            </p:cNvCxnSpPr>
            <p:nvPr/>
          </p:nvCxnSpPr>
          <p:spPr>
            <a:xfrm flipV="1">
              <a:off x="9046004" y="3493931"/>
              <a:ext cx="627413" cy="8194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</a:ln>
          </p:spPr>
        </p:cxnSp>
        <p:cxnSp>
          <p:nvCxnSpPr>
            <p:cNvPr id="49" name="连接线"/>
            <p:cNvCxnSpPr>
              <a:stCxn id="51" idx="3"/>
            </p:cNvCxnSpPr>
            <p:nvPr/>
          </p:nvCxnSpPr>
          <p:spPr>
            <a:xfrm flipV="1">
              <a:off x="12676318" y="3487395"/>
              <a:ext cx="449021" cy="6536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sp>
          <p:nvSpPr>
            <p:cNvPr id="50" name="数字系统管理"/>
            <p:cNvSpPr/>
            <p:nvPr/>
          </p:nvSpPr>
          <p:spPr>
            <a:xfrm>
              <a:off x="13249638" y="385229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数字系统管理</a:t>
              </a:r>
            </a:p>
          </p:txBody>
        </p:sp>
        <p:sp>
          <p:nvSpPr>
            <p:cNvPr id="51" name="品牌门店"/>
            <p:cNvSpPr/>
            <p:nvPr/>
          </p:nvSpPr>
          <p:spPr>
            <a:xfrm>
              <a:off x="4883044" y="4463189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品牌门店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397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20411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为什么…"/>
          <p:cNvSpPr txBox="1"/>
          <p:nvPr/>
        </p:nvSpPr>
        <p:spPr>
          <a:xfrm>
            <a:off x="5613677" y="2872105"/>
            <a:ext cx="147732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为什么</a:t>
            </a:r>
          </a:p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WHY</a:t>
            </a:r>
          </a:p>
        </p:txBody>
      </p:sp>
      <p:sp>
        <p:nvSpPr>
          <p:cNvPr id="5" name="做什么…"/>
          <p:cNvSpPr txBox="1"/>
          <p:nvPr/>
        </p:nvSpPr>
        <p:spPr>
          <a:xfrm>
            <a:off x="8900638" y="2872105"/>
            <a:ext cx="147732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做什么</a:t>
            </a:r>
          </a:p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WHAT</a:t>
            </a:r>
          </a:p>
        </p:txBody>
      </p:sp>
      <p:sp>
        <p:nvSpPr>
          <p:cNvPr id="6" name="怎么做…"/>
          <p:cNvSpPr txBox="1"/>
          <p:nvPr/>
        </p:nvSpPr>
        <p:spPr>
          <a:xfrm>
            <a:off x="12187599" y="2872105"/>
            <a:ext cx="147732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100"/>
            </a:pPr>
            <a:r>
              <a:rPr sz="360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怎么做</a:t>
            </a:r>
          </a:p>
          <a:p>
            <a:pPr algn="ctr">
              <a:defRPr sz="2100"/>
            </a:pPr>
            <a:r>
              <a:rPr sz="360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3640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3"/>
          <p:cNvSpPr txBox="1"/>
          <p:nvPr/>
        </p:nvSpPr>
        <p:spPr>
          <a:xfrm>
            <a:off x="2363739" y="684688"/>
            <a:ext cx="4548201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Why：数字化三价值</a:t>
            </a:r>
          </a:p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          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一切以目标为导向</a:t>
            </a:r>
          </a:p>
        </p:txBody>
      </p:sp>
      <p:sp>
        <p:nvSpPr>
          <p:cNvPr id="14" name="数字化创新…"/>
          <p:cNvSpPr txBox="1"/>
          <p:nvPr/>
        </p:nvSpPr>
        <p:spPr>
          <a:xfrm>
            <a:off x="10599729" y="1774985"/>
            <a:ext cx="2452593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数字化创新</a:t>
            </a:r>
          </a:p>
          <a:p>
            <a:pPr algn="ctr" defTabSz="821531">
              <a:defRPr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打造企业数字化资产</a:t>
            </a:r>
          </a:p>
        </p:txBody>
      </p:sp>
      <p:sp>
        <p:nvSpPr>
          <p:cNvPr id="15" name="三角形"/>
          <p:cNvSpPr/>
          <p:nvPr/>
        </p:nvSpPr>
        <p:spPr>
          <a:xfrm>
            <a:off x="10893505" y="2814401"/>
            <a:ext cx="1865038" cy="1752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sz="200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" name="增值化业务…"/>
          <p:cNvSpPr txBox="1"/>
          <p:nvPr/>
        </p:nvSpPr>
        <p:spPr>
          <a:xfrm>
            <a:off x="8479501" y="4751519"/>
            <a:ext cx="270907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16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增值化业务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放大主营业务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同时延伸增量业务能力</a:t>
            </a:r>
          </a:p>
        </p:txBody>
      </p:sp>
      <p:sp>
        <p:nvSpPr>
          <p:cNvPr id="17" name="智能化运营…"/>
          <p:cNvSpPr txBox="1"/>
          <p:nvPr/>
        </p:nvSpPr>
        <p:spPr>
          <a:xfrm>
            <a:off x="12627178" y="4751519"/>
            <a:ext cx="245259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16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智能化运营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通过数字化系统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改善运营和管理模式</a:t>
            </a:r>
          </a:p>
        </p:txBody>
      </p:sp>
      <p:sp>
        <p:nvSpPr>
          <p:cNvPr id="18" name="商业组织数字化…"/>
          <p:cNvSpPr txBox="1"/>
          <p:nvPr/>
        </p:nvSpPr>
        <p:spPr>
          <a:xfrm>
            <a:off x="5205444" y="2726474"/>
            <a:ext cx="2606483" cy="1436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3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商业组织数字化</a:t>
            </a:r>
          </a:p>
          <a:p>
            <a:pPr algn="ctr" defTabSz="821531">
              <a:defRPr sz="23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离不开商业的本质</a:t>
            </a:r>
          </a:p>
          <a:p>
            <a:pPr algn="ctr" defTabSz="821531">
              <a:defRPr sz="2300">
                <a:solidFill>
                  <a:srgbClr val="000000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 sz="23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赚钱、省钱、资产</a:t>
            </a:r>
          </a:p>
        </p:txBody>
      </p:sp>
    </p:spTree>
    <p:extLst>
      <p:ext uri="{BB962C8B-B14F-4D97-AF65-F5344CB8AC3E}">
        <p14:creationId xmlns:p14="http://schemas.microsoft.com/office/powerpoint/2010/main" val="27193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3"/>
          <p:cNvSpPr txBox="1"/>
          <p:nvPr/>
        </p:nvSpPr>
        <p:spPr>
          <a:xfrm>
            <a:off x="2413951" y="636901"/>
            <a:ext cx="5119036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What：数字化三要素</a:t>
            </a:r>
          </a:p>
          <a:p>
            <a:pPr>
              <a:defRPr sz="19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            </a:t>
            </a:r>
            <a:r>
              <a:rPr sz="24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谁来为数字化负责</a:t>
            </a:r>
            <a:endParaRPr sz="24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一把手工程…"/>
          <p:cNvSpPr txBox="1"/>
          <p:nvPr/>
        </p:nvSpPr>
        <p:spPr>
          <a:xfrm>
            <a:off x="11070992" y="1571958"/>
            <a:ext cx="218809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4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一把手工程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CEO负有最高责任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决定数字化成效</a:t>
            </a:r>
          </a:p>
        </p:txBody>
      </p:sp>
      <p:sp>
        <p:nvSpPr>
          <p:cNvPr id="9" name="三角形"/>
          <p:cNvSpPr/>
          <p:nvPr/>
        </p:nvSpPr>
        <p:spPr>
          <a:xfrm>
            <a:off x="11229259" y="2981679"/>
            <a:ext cx="1871564" cy="1770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chemeClr val="accent3">
                    <a:lumOff val="44000"/>
                  </a:schemeClr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0" name="组织能力…"/>
          <p:cNvSpPr txBox="1"/>
          <p:nvPr/>
        </p:nvSpPr>
        <p:spPr>
          <a:xfrm>
            <a:off x="8560431" y="5033189"/>
            <a:ext cx="297837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4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组织能力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HRD需要引起数字化重视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数字化是一种团队能力</a:t>
            </a:r>
          </a:p>
        </p:txBody>
      </p:sp>
      <p:sp>
        <p:nvSpPr>
          <p:cNvPr id="11" name="项目管理…"/>
          <p:cNvSpPr txBox="1"/>
          <p:nvPr/>
        </p:nvSpPr>
        <p:spPr>
          <a:xfrm>
            <a:off x="12780767" y="5033189"/>
            <a:ext cx="296555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4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项目管理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数字化系统的本质是项目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PM需条理化地推进节奏</a:t>
            </a:r>
          </a:p>
        </p:txBody>
      </p:sp>
      <p:sp>
        <p:nvSpPr>
          <p:cNvPr id="12" name="对非科技企业来说…"/>
          <p:cNvSpPr txBox="1"/>
          <p:nvPr/>
        </p:nvSpPr>
        <p:spPr>
          <a:xfrm>
            <a:off x="5030619" y="2136535"/>
            <a:ext cx="3529812" cy="266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>
                <a:solidFill>
                  <a:srgbClr val="000000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对非科技企业来说</a:t>
            </a: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CEO、HRD、PMO</a:t>
            </a: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都需要对数字化负责</a:t>
            </a:r>
          </a:p>
          <a:p>
            <a:pPr algn="ctr" defTabSz="821531">
              <a:defRPr>
                <a:solidFill>
                  <a:srgbClr val="000000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数字化转型本质是业务方转型</a:t>
            </a:r>
          </a:p>
          <a:p>
            <a:pPr algn="ctr" defTabSz="821531">
              <a:defRPr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大家都误以为科技很重要</a:t>
            </a:r>
          </a:p>
        </p:txBody>
      </p:sp>
    </p:spTree>
    <p:extLst>
      <p:ext uri="{BB962C8B-B14F-4D97-AF65-F5344CB8AC3E}">
        <p14:creationId xmlns:p14="http://schemas.microsoft.com/office/powerpoint/2010/main" val="5761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608</Words>
  <Application>Microsoft Macintosh PowerPoint</Application>
  <PresentationFormat>自定义</PresentationFormat>
  <Paragraphs>268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3" baseType="lpstr">
      <vt:lpstr>Calibri</vt:lpstr>
      <vt:lpstr>Calibri Light</vt:lpstr>
      <vt:lpstr>DengXian</vt:lpstr>
      <vt:lpstr>Source Han Sans CN</vt:lpstr>
      <vt:lpstr>Source Han Sans CN Bold Bold</vt:lpstr>
      <vt:lpstr>Source Han Sans CN Medium</vt:lpstr>
      <vt:lpstr>Source Han Sans CN Normal</vt:lpstr>
      <vt:lpstr>Source Han Sans CN Regular</vt:lpstr>
      <vt:lpstr>思源黑体 CN</vt:lpstr>
      <vt:lpstr>思源黑体 CN Normal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chengchen</dc:creator>
  <cp:lastModifiedBy>575746792@qq.com</cp:lastModifiedBy>
  <cp:revision>45</cp:revision>
  <cp:lastPrinted>2019-08-29T13:53:18Z</cp:lastPrinted>
  <dcterms:created xsi:type="dcterms:W3CDTF">2019-08-23T08:10:50Z</dcterms:created>
  <dcterms:modified xsi:type="dcterms:W3CDTF">2019-08-29T13:53:22Z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